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6" r:id="rId2"/>
    <p:sldId id="259" r:id="rId3"/>
    <p:sldId id="265" r:id="rId4"/>
    <p:sldId id="262" r:id="rId5"/>
    <p:sldId id="266" r:id="rId6"/>
    <p:sldId id="267" r:id="rId7"/>
    <p:sldId id="268" r:id="rId8"/>
    <p:sldId id="269" r:id="rId9"/>
    <p:sldId id="270" r:id="rId10"/>
    <p:sldId id="271" r:id="rId11"/>
    <p:sldId id="264" r:id="rId12"/>
    <p:sldId id="273" r:id="rId13"/>
    <p:sldId id="263" r:id="rId14"/>
    <p:sldId id="26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3447" autoAdjust="0"/>
  </p:normalViewPr>
  <p:slideViewPr>
    <p:cSldViewPr snapToGrid="0">
      <p:cViewPr varScale="1">
        <p:scale>
          <a:sx n="63" d="100"/>
          <a:sy n="63" d="100"/>
        </p:scale>
        <p:origin x="72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imbmoore\Box\Presentation%202024%20Consortium\Preliminary%20Resul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imbmoore\Box\Presentation%202024%20Consortium\Preliminary%20Result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758858552082595E-2"/>
          <c:y val="0"/>
          <c:w val="0.78124044705828821"/>
          <c:h val="0.94743388502175863"/>
        </c:manualLayout>
      </c:layout>
      <c:pieChart>
        <c:varyColors val="1"/>
        <c:ser>
          <c:idx val="0"/>
          <c:order val="0"/>
          <c:tx>
            <c:strRef>
              <c:f>Sheet1!$B$1</c:f>
              <c:strCache>
                <c:ptCount val="1"/>
                <c:pt idx="0">
                  <c:v>Combined</c:v>
                </c:pt>
              </c:strCache>
            </c:strRef>
          </c:tx>
          <c:dPt>
            <c:idx val="0"/>
            <c:bubble3D val="0"/>
            <c:spPr>
              <a:gradFill rotWithShape="1">
                <a:gsLst>
                  <a:gs pos="0">
                    <a:schemeClr val="accent1">
                      <a:shade val="76000"/>
                      <a:satMod val="103000"/>
                      <a:lumMod val="102000"/>
                      <a:tint val="94000"/>
                    </a:schemeClr>
                  </a:gs>
                  <a:gs pos="50000">
                    <a:schemeClr val="accent1">
                      <a:shade val="76000"/>
                      <a:satMod val="110000"/>
                      <a:lumMod val="100000"/>
                      <a:shade val="100000"/>
                    </a:schemeClr>
                  </a:gs>
                  <a:gs pos="100000">
                    <a:schemeClr val="accent1">
                      <a:shade val="76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CD45-4708-9010-C55AE7984E3B}"/>
              </c:ext>
            </c:extLst>
          </c:dPt>
          <c:dPt>
            <c:idx val="1"/>
            <c:bubble3D val="0"/>
            <c:spPr>
              <a:gradFill rotWithShape="1">
                <a:gsLst>
                  <a:gs pos="0">
                    <a:schemeClr val="accent2">
                      <a:shade val="76000"/>
                      <a:satMod val="103000"/>
                      <a:lumMod val="102000"/>
                      <a:tint val="94000"/>
                    </a:schemeClr>
                  </a:gs>
                  <a:gs pos="50000">
                    <a:schemeClr val="accent2">
                      <a:shade val="76000"/>
                      <a:satMod val="110000"/>
                      <a:lumMod val="100000"/>
                      <a:shade val="100000"/>
                    </a:schemeClr>
                  </a:gs>
                  <a:gs pos="100000">
                    <a:schemeClr val="accent2">
                      <a:shade val="76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CD45-4708-9010-C55AE7984E3B}"/>
              </c:ext>
            </c:extLst>
          </c:dPt>
          <c:dPt>
            <c:idx val="2"/>
            <c:bubble3D val="0"/>
            <c:spPr>
              <a:gradFill rotWithShape="1">
                <a:gsLst>
                  <a:gs pos="0">
                    <a:schemeClr val="accent3">
                      <a:shade val="76000"/>
                      <a:satMod val="103000"/>
                      <a:lumMod val="102000"/>
                      <a:tint val="94000"/>
                    </a:schemeClr>
                  </a:gs>
                  <a:gs pos="50000">
                    <a:schemeClr val="accent3">
                      <a:shade val="76000"/>
                      <a:satMod val="110000"/>
                      <a:lumMod val="100000"/>
                      <a:shade val="100000"/>
                    </a:schemeClr>
                  </a:gs>
                  <a:gs pos="100000">
                    <a:schemeClr val="accent3">
                      <a:shade val="76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CD45-4708-9010-C55AE7984E3B}"/>
              </c:ext>
            </c:extLst>
          </c:dPt>
          <c:dPt>
            <c:idx val="3"/>
            <c:bubble3D val="0"/>
            <c:spPr>
              <a:gradFill rotWithShape="1">
                <a:gsLst>
                  <a:gs pos="0">
                    <a:schemeClr val="accent4">
                      <a:shade val="76000"/>
                      <a:satMod val="103000"/>
                      <a:lumMod val="102000"/>
                      <a:tint val="94000"/>
                    </a:schemeClr>
                  </a:gs>
                  <a:gs pos="50000">
                    <a:schemeClr val="accent4">
                      <a:shade val="76000"/>
                      <a:satMod val="110000"/>
                      <a:lumMod val="100000"/>
                      <a:shade val="100000"/>
                    </a:schemeClr>
                  </a:gs>
                  <a:gs pos="100000">
                    <a:schemeClr val="accent4">
                      <a:shade val="76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CD45-4708-9010-C55AE7984E3B}"/>
              </c:ext>
            </c:extLst>
          </c:dPt>
          <c:dPt>
            <c:idx val="4"/>
            <c:bubble3D val="0"/>
            <c:spPr>
              <a:gradFill rotWithShape="1">
                <a:gsLst>
                  <a:gs pos="0">
                    <a:schemeClr val="accent5">
                      <a:shade val="76000"/>
                      <a:satMod val="103000"/>
                      <a:lumMod val="102000"/>
                      <a:tint val="94000"/>
                    </a:schemeClr>
                  </a:gs>
                  <a:gs pos="50000">
                    <a:schemeClr val="accent5">
                      <a:shade val="76000"/>
                      <a:satMod val="110000"/>
                      <a:lumMod val="100000"/>
                      <a:shade val="100000"/>
                    </a:schemeClr>
                  </a:gs>
                  <a:gs pos="100000">
                    <a:schemeClr val="accent5">
                      <a:shade val="76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9-CD45-4708-9010-C55AE7984E3B}"/>
              </c:ext>
            </c:extLst>
          </c:dPt>
          <c:dPt>
            <c:idx val="5"/>
            <c:bubble3D val="0"/>
            <c:spPr>
              <a:gradFill rotWithShape="1">
                <a:gsLst>
                  <a:gs pos="0">
                    <a:schemeClr val="accent6">
                      <a:shade val="76000"/>
                      <a:satMod val="103000"/>
                      <a:lumMod val="102000"/>
                      <a:tint val="94000"/>
                    </a:schemeClr>
                  </a:gs>
                  <a:gs pos="50000">
                    <a:schemeClr val="accent6">
                      <a:shade val="76000"/>
                      <a:satMod val="110000"/>
                      <a:lumMod val="100000"/>
                      <a:shade val="100000"/>
                    </a:schemeClr>
                  </a:gs>
                  <a:gs pos="100000">
                    <a:schemeClr val="accent6">
                      <a:shade val="76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B-CD45-4708-9010-C55AE7984E3B}"/>
              </c:ext>
            </c:extLst>
          </c:dPt>
          <c:dPt>
            <c:idx val="6"/>
            <c:bubble3D val="0"/>
            <c:spPr>
              <a:gradFill rotWithShape="1">
                <a:gsLst>
                  <a:gs pos="0">
                    <a:schemeClr val="accent1">
                      <a:tint val="77000"/>
                      <a:satMod val="103000"/>
                      <a:lumMod val="102000"/>
                      <a:tint val="94000"/>
                    </a:schemeClr>
                  </a:gs>
                  <a:gs pos="50000">
                    <a:schemeClr val="accent1">
                      <a:tint val="77000"/>
                      <a:satMod val="110000"/>
                      <a:lumMod val="100000"/>
                      <a:shade val="100000"/>
                    </a:schemeClr>
                  </a:gs>
                  <a:gs pos="100000">
                    <a:schemeClr val="accent1">
                      <a:tint val="77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D-CD45-4708-9010-C55AE7984E3B}"/>
              </c:ext>
            </c:extLst>
          </c:dPt>
          <c:dPt>
            <c:idx val="7"/>
            <c:bubble3D val="0"/>
            <c:spPr>
              <a:gradFill rotWithShape="1">
                <a:gsLst>
                  <a:gs pos="0">
                    <a:schemeClr val="accent2">
                      <a:tint val="77000"/>
                      <a:satMod val="103000"/>
                      <a:lumMod val="102000"/>
                      <a:tint val="94000"/>
                    </a:schemeClr>
                  </a:gs>
                  <a:gs pos="50000">
                    <a:schemeClr val="accent2">
                      <a:tint val="77000"/>
                      <a:satMod val="110000"/>
                      <a:lumMod val="100000"/>
                      <a:shade val="100000"/>
                    </a:schemeClr>
                  </a:gs>
                  <a:gs pos="100000">
                    <a:schemeClr val="accent2">
                      <a:tint val="77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F-CD45-4708-9010-C55AE7984E3B}"/>
              </c:ext>
            </c:extLst>
          </c:dPt>
          <c:dPt>
            <c:idx val="8"/>
            <c:bubble3D val="0"/>
            <c:spPr>
              <a:gradFill rotWithShape="1">
                <a:gsLst>
                  <a:gs pos="0">
                    <a:schemeClr val="accent3">
                      <a:tint val="77000"/>
                      <a:satMod val="103000"/>
                      <a:lumMod val="102000"/>
                      <a:tint val="94000"/>
                    </a:schemeClr>
                  </a:gs>
                  <a:gs pos="50000">
                    <a:schemeClr val="accent3">
                      <a:tint val="77000"/>
                      <a:satMod val="110000"/>
                      <a:lumMod val="100000"/>
                      <a:shade val="100000"/>
                    </a:schemeClr>
                  </a:gs>
                  <a:gs pos="100000">
                    <a:schemeClr val="accent3">
                      <a:tint val="77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11-CD45-4708-9010-C55AE7984E3B}"/>
              </c:ext>
            </c:extLst>
          </c:dPt>
          <c:dPt>
            <c:idx val="9"/>
            <c:bubble3D val="0"/>
            <c:spPr>
              <a:gradFill rotWithShape="1">
                <a:gsLst>
                  <a:gs pos="0">
                    <a:schemeClr val="accent4">
                      <a:tint val="77000"/>
                      <a:satMod val="103000"/>
                      <a:lumMod val="102000"/>
                      <a:tint val="94000"/>
                    </a:schemeClr>
                  </a:gs>
                  <a:gs pos="50000">
                    <a:schemeClr val="accent4">
                      <a:tint val="77000"/>
                      <a:satMod val="110000"/>
                      <a:lumMod val="100000"/>
                      <a:shade val="100000"/>
                    </a:schemeClr>
                  </a:gs>
                  <a:gs pos="100000">
                    <a:schemeClr val="accent4">
                      <a:tint val="77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13-CD45-4708-9010-C55AE7984E3B}"/>
              </c:ext>
            </c:extLst>
          </c:dPt>
          <c:dLbls>
            <c:dLbl>
              <c:idx val="8"/>
              <c:layout>
                <c:manualLayout>
                  <c:x val="6.4233128955063307E-2"/>
                  <c:y val="3.0636111851137009E-2"/>
                </c:manualLayout>
              </c:layout>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8125831271091112"/>
                      <c:h val="0.25208529836305782"/>
                    </c:manualLayout>
                  </c15:layout>
                </c:ext>
                <c:ext xmlns:c16="http://schemas.microsoft.com/office/drawing/2014/chart" uri="{C3380CC4-5D6E-409C-BE32-E72D297353CC}">
                  <c16:uniqueId val="{00000011-CD45-4708-9010-C55AE7984E3B}"/>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Sheet1!$A$2:$A$11</c:f>
              <c:strCache>
                <c:ptCount val="10"/>
                <c:pt idx="0">
                  <c:v>Discussion</c:v>
                </c:pt>
                <c:pt idx="1">
                  <c:v>Case Studies</c:v>
                </c:pt>
                <c:pt idx="2">
                  <c:v>Group Projects</c:v>
                </c:pt>
                <c:pt idx="3">
                  <c:v>Writing Papers</c:v>
                </c:pt>
                <c:pt idx="4">
                  <c:v>Simulation Using Outside App/Software</c:v>
                </c:pt>
                <c:pt idx="5">
                  <c:v>Chapter Readings</c:v>
                </c:pt>
                <c:pt idx="6">
                  <c:v>Test</c:v>
                </c:pt>
                <c:pt idx="7">
                  <c:v>Quizzes</c:v>
                </c:pt>
                <c:pt idx="8">
                  <c:v>Announcements</c:v>
                </c:pt>
                <c:pt idx="9">
                  <c:v>Calendar Reminders</c:v>
                </c:pt>
              </c:strCache>
            </c:strRef>
          </c:cat>
          <c:val>
            <c:numRef>
              <c:f>Sheet1!$B$2:$B$11</c:f>
              <c:numCache>
                <c:formatCode>General</c:formatCode>
                <c:ptCount val="10"/>
                <c:pt idx="0">
                  <c:v>29</c:v>
                </c:pt>
                <c:pt idx="1">
                  <c:v>19</c:v>
                </c:pt>
                <c:pt idx="2">
                  <c:v>9</c:v>
                </c:pt>
                <c:pt idx="3">
                  <c:v>6</c:v>
                </c:pt>
                <c:pt idx="4">
                  <c:v>12</c:v>
                </c:pt>
                <c:pt idx="5">
                  <c:v>14</c:v>
                </c:pt>
                <c:pt idx="6">
                  <c:v>16</c:v>
                </c:pt>
                <c:pt idx="7">
                  <c:v>31</c:v>
                </c:pt>
                <c:pt idx="8">
                  <c:v>35</c:v>
                </c:pt>
                <c:pt idx="9">
                  <c:v>37</c:v>
                </c:pt>
              </c:numCache>
            </c:numRef>
          </c:val>
          <c:extLst>
            <c:ext xmlns:c16="http://schemas.microsoft.com/office/drawing/2014/chart" uri="{C3380CC4-5D6E-409C-BE32-E72D297353CC}">
              <c16:uniqueId val="{00000014-CD45-4708-9010-C55AE7984E3B}"/>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c:spPr>
            <c:extLst>
              <c:ext xmlns:c16="http://schemas.microsoft.com/office/drawing/2014/chart" uri="{C3380CC4-5D6E-409C-BE32-E72D297353CC}">
                <c16:uniqueId val="{00000001-CF20-462F-BD3B-5B83DA9564F8}"/>
              </c:ext>
            </c:extLst>
          </c:dPt>
          <c:dPt>
            <c:idx val="1"/>
            <c:bubble3D val="0"/>
            <c:spPr>
              <a:solidFill>
                <a:schemeClr val="accent2"/>
              </a:solidFill>
              <a:ln>
                <a:noFill/>
              </a:ln>
              <a:effectLst/>
            </c:spPr>
            <c:extLst>
              <c:ext xmlns:c16="http://schemas.microsoft.com/office/drawing/2014/chart" uri="{C3380CC4-5D6E-409C-BE32-E72D297353CC}">
                <c16:uniqueId val="{00000003-CF20-462F-BD3B-5B83DA9564F8}"/>
              </c:ext>
            </c:extLst>
          </c:dPt>
          <c:dPt>
            <c:idx val="2"/>
            <c:bubble3D val="0"/>
            <c:spPr>
              <a:solidFill>
                <a:schemeClr val="accent3"/>
              </a:solidFill>
              <a:ln>
                <a:noFill/>
              </a:ln>
              <a:effectLst/>
            </c:spPr>
            <c:extLst>
              <c:ext xmlns:c16="http://schemas.microsoft.com/office/drawing/2014/chart" uri="{C3380CC4-5D6E-409C-BE32-E72D297353CC}">
                <c16:uniqueId val="{00000005-CF20-462F-BD3B-5B83DA9564F8}"/>
              </c:ext>
            </c:extLst>
          </c:dPt>
          <c:dPt>
            <c:idx val="3"/>
            <c:bubble3D val="0"/>
            <c:spPr>
              <a:solidFill>
                <a:schemeClr val="accent4"/>
              </a:solidFill>
              <a:ln>
                <a:noFill/>
              </a:ln>
              <a:effectLst/>
            </c:spPr>
            <c:extLst>
              <c:ext xmlns:c16="http://schemas.microsoft.com/office/drawing/2014/chart" uri="{C3380CC4-5D6E-409C-BE32-E72D297353CC}">
                <c16:uniqueId val="{00000007-CF20-462F-BD3B-5B83DA9564F8}"/>
              </c:ext>
            </c:extLst>
          </c:dPt>
          <c:dLbls>
            <c:dLbl>
              <c:idx val="0"/>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CF20-462F-BD3B-5B83DA9564F8}"/>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'HIA Delivery Method'!$A$2:$A$5</c:f>
              <c:strCache>
                <c:ptCount val="4"/>
                <c:pt idx="0">
                  <c:v>Online</c:v>
                </c:pt>
                <c:pt idx="1">
                  <c:v>Face to Face</c:v>
                </c:pt>
                <c:pt idx="2">
                  <c:v>Hybrid (some Online &amp; some Face to Face)</c:v>
                </c:pt>
                <c:pt idx="3">
                  <c:v>Other</c:v>
                </c:pt>
              </c:strCache>
            </c:strRef>
          </c:cat>
          <c:val>
            <c:numRef>
              <c:f>'HIA Delivery Method'!$B$2:$B$5</c:f>
              <c:numCache>
                <c:formatCode>General</c:formatCode>
                <c:ptCount val="4"/>
                <c:pt idx="0">
                  <c:v>11</c:v>
                </c:pt>
                <c:pt idx="1">
                  <c:v>9</c:v>
                </c:pt>
                <c:pt idx="2">
                  <c:v>7</c:v>
                </c:pt>
                <c:pt idx="3">
                  <c:v>4</c:v>
                </c:pt>
              </c:numCache>
            </c:numRef>
          </c:val>
          <c:extLst>
            <c:ext xmlns:c16="http://schemas.microsoft.com/office/drawing/2014/chart" uri="{C3380CC4-5D6E-409C-BE32-E72D297353CC}">
              <c16:uniqueId val="{00000008-CF20-462F-BD3B-5B83DA9564F8}"/>
            </c:ext>
          </c:extLst>
        </c:ser>
        <c:dLbls>
          <c:showLegendKey val="0"/>
          <c:showVal val="0"/>
          <c:showCatName val="0"/>
          <c:showSerName val="0"/>
          <c:showPercent val="0"/>
          <c:showBubbleSize val="0"/>
          <c:showLeaderLines val="0"/>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i="0" u="none" strike="noStrike" baseline="0">
                <a:solidFill>
                  <a:sysClr val="windowText" lastClr="000000"/>
                </a:solidFill>
                <a:effectLst/>
              </a:rPr>
              <a:t>Innovative Ways to Engage Students Online</a:t>
            </a:r>
            <a:r>
              <a:rPr lang="en-US" sz="1600" b="1" i="0" u="none" strike="noStrike" baseline="0">
                <a:solidFill>
                  <a:sysClr val="windowText" lastClr="000000"/>
                </a:solidFill>
              </a:rPr>
              <a:t> </a:t>
            </a:r>
            <a:endParaRPr lang="en-US" sz="1600" b="1">
              <a:solidFill>
                <a:sysClr val="windowText" lastClr="000000"/>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cat>
            <c:strRef>
              <c:f>Sheet2!$A$2:$A$11</c:f>
              <c:strCache>
                <c:ptCount val="10"/>
                <c:pt idx="0">
                  <c:v>EHR Go</c:v>
                </c:pt>
                <c:pt idx="1">
                  <c:v>Reverse Classroom</c:v>
                </c:pt>
                <c:pt idx="2">
                  <c:v>Quizzes</c:v>
                </c:pt>
                <c:pt idx="3">
                  <c:v>Games (Kahoot)</c:v>
                </c:pt>
                <c:pt idx="4">
                  <c:v>H5P</c:v>
                </c:pt>
                <c:pt idx="5">
                  <c:v>Audio Recordings</c:v>
                </c:pt>
                <c:pt idx="6">
                  <c:v>Assignments/Case Studies</c:v>
                </c:pt>
                <c:pt idx="7">
                  <c:v>Team/ Group Projects</c:v>
                </c:pt>
                <c:pt idx="8">
                  <c:v>Virtual Sessions (Zoom Sessions)</c:v>
                </c:pt>
                <c:pt idx="9">
                  <c:v>Discussion Board</c:v>
                </c:pt>
              </c:strCache>
            </c:strRef>
          </c:cat>
          <c:val>
            <c:numRef>
              <c:f>Sheet2!$B$2:$B$11</c:f>
              <c:numCache>
                <c:formatCode>General</c:formatCode>
                <c:ptCount val="10"/>
                <c:pt idx="0">
                  <c:v>1</c:v>
                </c:pt>
                <c:pt idx="1">
                  <c:v>1</c:v>
                </c:pt>
                <c:pt idx="2">
                  <c:v>1</c:v>
                </c:pt>
                <c:pt idx="3">
                  <c:v>3</c:v>
                </c:pt>
                <c:pt idx="4">
                  <c:v>3</c:v>
                </c:pt>
                <c:pt idx="5">
                  <c:v>3</c:v>
                </c:pt>
                <c:pt idx="6">
                  <c:v>6</c:v>
                </c:pt>
                <c:pt idx="7">
                  <c:v>7</c:v>
                </c:pt>
                <c:pt idx="8">
                  <c:v>7</c:v>
                </c:pt>
                <c:pt idx="9">
                  <c:v>15</c:v>
                </c:pt>
              </c:numCache>
            </c:numRef>
          </c:val>
          <c:extLst>
            <c:ext xmlns:c16="http://schemas.microsoft.com/office/drawing/2014/chart" uri="{C3380CC4-5D6E-409C-BE32-E72D297353CC}">
              <c16:uniqueId val="{00000000-C9A6-40C9-B0A3-053F081031C9}"/>
            </c:ext>
          </c:extLst>
        </c:ser>
        <c:dLbls>
          <c:showLegendKey val="0"/>
          <c:showVal val="0"/>
          <c:showCatName val="0"/>
          <c:showSerName val="0"/>
          <c:showPercent val="0"/>
          <c:showBubbleSize val="0"/>
        </c:dLbls>
        <c:gapWidth val="182"/>
        <c:axId val="852391616"/>
        <c:axId val="852388736"/>
      </c:barChart>
      <c:catAx>
        <c:axId val="8523916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852388736"/>
        <c:crosses val="autoZero"/>
        <c:auto val="1"/>
        <c:lblAlgn val="ctr"/>
        <c:lblOffset val="100"/>
        <c:noMultiLvlLbl val="0"/>
      </c:catAx>
      <c:valAx>
        <c:axId val="8523887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52391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2.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1F493E-8212-4202-813C-5DFDD65FFABD}" type="doc">
      <dgm:prSet loTypeId="urn:microsoft.com/office/officeart/2018/5/layout/IconLeafLabelList" loCatId="icon" qsTypeId="urn:microsoft.com/office/officeart/2005/8/quickstyle/simple1" qsCatId="simple" csTypeId="urn:microsoft.com/office/officeart/2018/5/colors/Iconchunking_neutralbg_accent3_2" csCatId="accent3" phldr="1"/>
      <dgm:spPr/>
      <dgm:t>
        <a:bodyPr/>
        <a:lstStyle/>
        <a:p>
          <a:endParaRPr lang="en-US"/>
        </a:p>
      </dgm:t>
    </dgm:pt>
    <dgm:pt modelId="{98483F59-3CB2-47D1-B629-650F60C26940}">
      <dgm:prSet custT="1"/>
      <dgm:spPr/>
      <dgm:t>
        <a:bodyPr/>
        <a:lstStyle/>
        <a:p>
          <a:pPr>
            <a:lnSpc>
              <a:spcPct val="100000"/>
            </a:lnSpc>
            <a:defRPr cap="all"/>
          </a:pPr>
          <a:r>
            <a:rPr lang="en-US" sz="1800" b="1" dirty="0"/>
            <a:t>Provide office hours for synchronous and asynchronous learners</a:t>
          </a:r>
        </a:p>
      </dgm:t>
    </dgm:pt>
    <dgm:pt modelId="{11423084-859B-41D6-A320-8D89EC47B48C}" type="parTrans" cxnId="{F26F41BE-2CB8-4161-A0D6-8D38B5D21A7E}">
      <dgm:prSet/>
      <dgm:spPr/>
      <dgm:t>
        <a:bodyPr/>
        <a:lstStyle/>
        <a:p>
          <a:endParaRPr lang="en-US"/>
        </a:p>
      </dgm:t>
    </dgm:pt>
    <dgm:pt modelId="{55CB91EE-23CC-4E2B-B94A-AD4FF1A4707B}" type="sibTrans" cxnId="{F26F41BE-2CB8-4161-A0D6-8D38B5D21A7E}">
      <dgm:prSet/>
      <dgm:spPr/>
      <dgm:t>
        <a:bodyPr/>
        <a:lstStyle/>
        <a:p>
          <a:endParaRPr lang="en-US"/>
        </a:p>
      </dgm:t>
    </dgm:pt>
    <dgm:pt modelId="{23982B63-626A-46E4-A59A-74A6A6F385A1}">
      <dgm:prSet/>
      <dgm:spPr/>
      <dgm:t>
        <a:bodyPr/>
        <a:lstStyle/>
        <a:p>
          <a:pPr>
            <a:lnSpc>
              <a:spcPct val="100000"/>
            </a:lnSpc>
            <a:defRPr cap="all"/>
          </a:pPr>
          <a:r>
            <a:rPr lang="en-US" b="1" dirty="0"/>
            <a:t>Provide email address for solid line of communication</a:t>
          </a:r>
        </a:p>
      </dgm:t>
    </dgm:pt>
    <dgm:pt modelId="{19851D30-2CA4-4B59-AB3E-FBE9DF395A9F}" type="parTrans" cxnId="{B37ADF90-C537-4FFE-8190-C75FE73FAD98}">
      <dgm:prSet/>
      <dgm:spPr/>
      <dgm:t>
        <a:bodyPr/>
        <a:lstStyle/>
        <a:p>
          <a:endParaRPr lang="en-US"/>
        </a:p>
      </dgm:t>
    </dgm:pt>
    <dgm:pt modelId="{D15908B2-0E86-46BC-B1BA-E6E270A16E1F}" type="sibTrans" cxnId="{B37ADF90-C537-4FFE-8190-C75FE73FAD98}">
      <dgm:prSet/>
      <dgm:spPr/>
      <dgm:t>
        <a:bodyPr/>
        <a:lstStyle/>
        <a:p>
          <a:endParaRPr lang="en-US"/>
        </a:p>
      </dgm:t>
    </dgm:pt>
    <dgm:pt modelId="{329D8E8D-4C6A-4822-94E8-07E12D1E4372}">
      <dgm:prSet/>
      <dgm:spPr/>
      <dgm:t>
        <a:bodyPr/>
        <a:lstStyle/>
        <a:p>
          <a:pPr>
            <a:lnSpc>
              <a:spcPct val="100000"/>
            </a:lnSpc>
            <a:defRPr cap="all"/>
          </a:pPr>
          <a:r>
            <a:rPr lang="en-US" b="1" dirty="0"/>
            <a:t>Digital Community (Mobile phone, internet, apps)</a:t>
          </a:r>
        </a:p>
      </dgm:t>
    </dgm:pt>
    <dgm:pt modelId="{B8D9B58D-0F24-4FB1-94F7-5F375C9DF8A0}" type="parTrans" cxnId="{85DCC487-5D74-4D86-8309-6B6080FEAC51}">
      <dgm:prSet/>
      <dgm:spPr/>
      <dgm:t>
        <a:bodyPr/>
        <a:lstStyle/>
        <a:p>
          <a:endParaRPr lang="en-US"/>
        </a:p>
      </dgm:t>
    </dgm:pt>
    <dgm:pt modelId="{E12C7A94-AC45-42D1-AB67-F589D4478DBE}" type="sibTrans" cxnId="{85DCC487-5D74-4D86-8309-6B6080FEAC51}">
      <dgm:prSet/>
      <dgm:spPr/>
      <dgm:t>
        <a:bodyPr/>
        <a:lstStyle/>
        <a:p>
          <a:endParaRPr lang="en-US"/>
        </a:p>
      </dgm:t>
    </dgm:pt>
    <dgm:pt modelId="{F6CF436E-6B45-4752-B10A-6B3B219328AA}">
      <dgm:prSet/>
      <dgm:spPr/>
      <dgm:t>
        <a:bodyPr/>
        <a:lstStyle/>
        <a:p>
          <a:pPr>
            <a:lnSpc>
              <a:spcPct val="100000"/>
            </a:lnSpc>
            <a:defRPr cap="all"/>
          </a:pPr>
          <a:r>
            <a:rPr lang="en-US" b="1" dirty="0"/>
            <a:t>Announcement Board</a:t>
          </a:r>
        </a:p>
      </dgm:t>
    </dgm:pt>
    <dgm:pt modelId="{3CC729DC-660F-4DF7-9A22-5CC616B9A0F5}" type="parTrans" cxnId="{68D7D6DA-5623-49A2-9480-796FDBB1982D}">
      <dgm:prSet/>
      <dgm:spPr/>
      <dgm:t>
        <a:bodyPr/>
        <a:lstStyle/>
        <a:p>
          <a:endParaRPr lang="en-US"/>
        </a:p>
      </dgm:t>
    </dgm:pt>
    <dgm:pt modelId="{ADCD6466-6939-4AE5-B528-537A29DC246F}" type="sibTrans" cxnId="{68D7D6DA-5623-49A2-9480-796FDBB1982D}">
      <dgm:prSet/>
      <dgm:spPr/>
      <dgm:t>
        <a:bodyPr/>
        <a:lstStyle/>
        <a:p>
          <a:endParaRPr lang="en-US"/>
        </a:p>
      </dgm:t>
    </dgm:pt>
    <dgm:pt modelId="{5CD67ACE-3768-4F8C-B7F8-8044B74927E5}">
      <dgm:prSet/>
      <dgm:spPr/>
      <dgm:t>
        <a:bodyPr/>
        <a:lstStyle/>
        <a:p>
          <a:pPr>
            <a:lnSpc>
              <a:spcPct val="100000"/>
            </a:lnSpc>
            <a:defRPr cap="all"/>
          </a:pPr>
          <a:r>
            <a:rPr lang="en-US" b="1" dirty="0"/>
            <a:t>Video Feedback</a:t>
          </a:r>
        </a:p>
      </dgm:t>
    </dgm:pt>
    <dgm:pt modelId="{C6C5418D-606B-4593-803F-3236BDC1F5BB}" type="parTrans" cxnId="{547A18F8-08D9-4225-923E-8CEFBC18AFAB}">
      <dgm:prSet/>
      <dgm:spPr/>
      <dgm:t>
        <a:bodyPr/>
        <a:lstStyle/>
        <a:p>
          <a:endParaRPr lang="en-US"/>
        </a:p>
      </dgm:t>
    </dgm:pt>
    <dgm:pt modelId="{55A9E398-D0E3-4AE1-8B2F-05F4130BF828}" type="sibTrans" cxnId="{547A18F8-08D9-4225-923E-8CEFBC18AFAB}">
      <dgm:prSet/>
      <dgm:spPr/>
      <dgm:t>
        <a:bodyPr/>
        <a:lstStyle/>
        <a:p>
          <a:endParaRPr lang="en-US"/>
        </a:p>
      </dgm:t>
    </dgm:pt>
    <dgm:pt modelId="{D59C37F1-DD97-4025-8A1A-DDCD6EEC619D}" type="pres">
      <dgm:prSet presAssocID="{411F493E-8212-4202-813C-5DFDD65FFABD}" presName="root" presStyleCnt="0">
        <dgm:presLayoutVars>
          <dgm:dir/>
          <dgm:resizeHandles val="exact"/>
        </dgm:presLayoutVars>
      </dgm:prSet>
      <dgm:spPr/>
    </dgm:pt>
    <dgm:pt modelId="{82330E16-512F-416D-91AC-0447728CC8E8}" type="pres">
      <dgm:prSet presAssocID="{98483F59-3CB2-47D1-B629-650F60C26940}" presName="compNode" presStyleCnt="0"/>
      <dgm:spPr/>
    </dgm:pt>
    <dgm:pt modelId="{3C8D24A4-764A-468A-9528-42E781706BC1}" type="pres">
      <dgm:prSet presAssocID="{98483F59-3CB2-47D1-B629-650F60C26940}" presName="iconBgRect" presStyleLbl="bgShp" presStyleIdx="0" presStyleCnt="5"/>
      <dgm:spPr>
        <a:prstGeom prst="round2DiagRect">
          <a:avLst>
            <a:gd name="adj1" fmla="val 29727"/>
            <a:gd name="adj2" fmla="val 0"/>
          </a:avLst>
        </a:prstGeom>
      </dgm:spPr>
    </dgm:pt>
    <dgm:pt modelId="{6316F1F3-B510-4AEC-A8BA-187F5B990A61}" type="pres">
      <dgm:prSet presAssocID="{98483F59-3CB2-47D1-B629-650F60C26940}"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aptop"/>
        </a:ext>
      </dgm:extLst>
    </dgm:pt>
    <dgm:pt modelId="{AE212F15-2FE8-44F8-9F71-31FD3924248A}" type="pres">
      <dgm:prSet presAssocID="{98483F59-3CB2-47D1-B629-650F60C26940}" presName="spaceRect" presStyleCnt="0"/>
      <dgm:spPr/>
    </dgm:pt>
    <dgm:pt modelId="{777B9649-D909-47CD-9C7A-CF943E647493}" type="pres">
      <dgm:prSet presAssocID="{98483F59-3CB2-47D1-B629-650F60C26940}" presName="textRect" presStyleLbl="revTx" presStyleIdx="0" presStyleCnt="5">
        <dgm:presLayoutVars>
          <dgm:chMax val="1"/>
          <dgm:chPref val="1"/>
        </dgm:presLayoutVars>
      </dgm:prSet>
      <dgm:spPr/>
    </dgm:pt>
    <dgm:pt modelId="{91D605F2-3716-491D-8282-AE7B7C627D1B}" type="pres">
      <dgm:prSet presAssocID="{55CB91EE-23CC-4E2B-B94A-AD4FF1A4707B}" presName="sibTrans" presStyleCnt="0"/>
      <dgm:spPr/>
    </dgm:pt>
    <dgm:pt modelId="{02D48067-A939-4037-A45D-17428BA24B9F}" type="pres">
      <dgm:prSet presAssocID="{23982B63-626A-46E4-A59A-74A6A6F385A1}" presName="compNode" presStyleCnt="0"/>
      <dgm:spPr/>
    </dgm:pt>
    <dgm:pt modelId="{246539C2-E20C-431B-8DCA-1D3FDC560CA5}" type="pres">
      <dgm:prSet presAssocID="{23982B63-626A-46E4-A59A-74A6A6F385A1}" presName="iconBgRect" presStyleLbl="bgShp" presStyleIdx="1" presStyleCnt="5"/>
      <dgm:spPr>
        <a:prstGeom prst="round2DiagRect">
          <a:avLst>
            <a:gd name="adj1" fmla="val 29727"/>
            <a:gd name="adj2" fmla="val 0"/>
          </a:avLst>
        </a:prstGeom>
      </dgm:spPr>
    </dgm:pt>
    <dgm:pt modelId="{A8B26314-86E3-4CB2-B708-2D22D5C30F2C}" type="pres">
      <dgm:prSet presAssocID="{23982B63-626A-46E4-A59A-74A6A6F385A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mail"/>
        </a:ext>
      </dgm:extLst>
    </dgm:pt>
    <dgm:pt modelId="{A6BB0BBB-D86D-4EB5-B406-5130C162CD8B}" type="pres">
      <dgm:prSet presAssocID="{23982B63-626A-46E4-A59A-74A6A6F385A1}" presName="spaceRect" presStyleCnt="0"/>
      <dgm:spPr/>
    </dgm:pt>
    <dgm:pt modelId="{B4DE99A3-D2FA-4481-B675-3E1E3EE31FF7}" type="pres">
      <dgm:prSet presAssocID="{23982B63-626A-46E4-A59A-74A6A6F385A1}" presName="textRect" presStyleLbl="revTx" presStyleIdx="1" presStyleCnt="5">
        <dgm:presLayoutVars>
          <dgm:chMax val="1"/>
          <dgm:chPref val="1"/>
        </dgm:presLayoutVars>
      </dgm:prSet>
      <dgm:spPr/>
    </dgm:pt>
    <dgm:pt modelId="{20A61577-C774-4488-9366-B484482FBA64}" type="pres">
      <dgm:prSet presAssocID="{D15908B2-0E86-46BC-B1BA-E6E270A16E1F}" presName="sibTrans" presStyleCnt="0"/>
      <dgm:spPr/>
    </dgm:pt>
    <dgm:pt modelId="{B63E3C34-B0AA-44F9-B9B6-7A7327678FB3}" type="pres">
      <dgm:prSet presAssocID="{329D8E8D-4C6A-4822-94E8-07E12D1E4372}" presName="compNode" presStyleCnt="0"/>
      <dgm:spPr/>
    </dgm:pt>
    <dgm:pt modelId="{745B5689-EE5E-4749-BD14-BA76ED2CC1AC}" type="pres">
      <dgm:prSet presAssocID="{329D8E8D-4C6A-4822-94E8-07E12D1E4372}" presName="iconBgRect" presStyleLbl="bgShp" presStyleIdx="2" presStyleCnt="5"/>
      <dgm:spPr>
        <a:prstGeom prst="round2DiagRect">
          <a:avLst>
            <a:gd name="adj1" fmla="val 29727"/>
            <a:gd name="adj2" fmla="val 0"/>
          </a:avLst>
        </a:prstGeom>
      </dgm:spPr>
    </dgm:pt>
    <dgm:pt modelId="{48AB7E9F-762D-44A4-94FD-88CB303EA171}" type="pres">
      <dgm:prSet presAssocID="{329D8E8D-4C6A-4822-94E8-07E12D1E4372}"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mart Phone"/>
        </a:ext>
      </dgm:extLst>
    </dgm:pt>
    <dgm:pt modelId="{11983F6C-6A48-49CA-A417-6D0501E7D6FE}" type="pres">
      <dgm:prSet presAssocID="{329D8E8D-4C6A-4822-94E8-07E12D1E4372}" presName="spaceRect" presStyleCnt="0"/>
      <dgm:spPr/>
    </dgm:pt>
    <dgm:pt modelId="{F2DBF2F6-2FFE-4712-948E-29D5028EF699}" type="pres">
      <dgm:prSet presAssocID="{329D8E8D-4C6A-4822-94E8-07E12D1E4372}" presName="textRect" presStyleLbl="revTx" presStyleIdx="2" presStyleCnt="5">
        <dgm:presLayoutVars>
          <dgm:chMax val="1"/>
          <dgm:chPref val="1"/>
        </dgm:presLayoutVars>
      </dgm:prSet>
      <dgm:spPr/>
    </dgm:pt>
    <dgm:pt modelId="{020A2E74-9088-47B8-B0FF-FF2A5A850D0D}" type="pres">
      <dgm:prSet presAssocID="{E12C7A94-AC45-42D1-AB67-F589D4478DBE}" presName="sibTrans" presStyleCnt="0"/>
      <dgm:spPr/>
    </dgm:pt>
    <dgm:pt modelId="{E01A4588-52D2-4E40-9945-9040BDB122BA}" type="pres">
      <dgm:prSet presAssocID="{F6CF436E-6B45-4752-B10A-6B3B219328AA}" presName="compNode" presStyleCnt="0"/>
      <dgm:spPr/>
    </dgm:pt>
    <dgm:pt modelId="{3E8C1198-D8F5-4BA7-8FC2-64EFB702E31D}" type="pres">
      <dgm:prSet presAssocID="{F6CF436E-6B45-4752-B10A-6B3B219328AA}" presName="iconBgRect" presStyleLbl="bgShp" presStyleIdx="3" presStyleCnt="5"/>
      <dgm:spPr>
        <a:prstGeom prst="round2DiagRect">
          <a:avLst>
            <a:gd name="adj1" fmla="val 29727"/>
            <a:gd name="adj2" fmla="val 0"/>
          </a:avLst>
        </a:prstGeom>
      </dgm:spPr>
    </dgm:pt>
    <dgm:pt modelId="{D42A2AB1-DD41-4B16-A9B2-7555D1B0E5D5}" type="pres">
      <dgm:prSet presAssocID="{F6CF436E-6B45-4752-B10A-6B3B219328AA}"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gaphone"/>
        </a:ext>
      </dgm:extLst>
    </dgm:pt>
    <dgm:pt modelId="{4C04FE21-27DA-4F4A-94A8-D6EB50DEF61E}" type="pres">
      <dgm:prSet presAssocID="{F6CF436E-6B45-4752-B10A-6B3B219328AA}" presName="spaceRect" presStyleCnt="0"/>
      <dgm:spPr/>
    </dgm:pt>
    <dgm:pt modelId="{256D067A-EC2D-4950-B676-F10B8D5DABEE}" type="pres">
      <dgm:prSet presAssocID="{F6CF436E-6B45-4752-B10A-6B3B219328AA}" presName="textRect" presStyleLbl="revTx" presStyleIdx="3" presStyleCnt="5">
        <dgm:presLayoutVars>
          <dgm:chMax val="1"/>
          <dgm:chPref val="1"/>
        </dgm:presLayoutVars>
      </dgm:prSet>
      <dgm:spPr/>
    </dgm:pt>
    <dgm:pt modelId="{7225BF3F-375E-4D27-9D03-76F674D74FFB}" type="pres">
      <dgm:prSet presAssocID="{ADCD6466-6939-4AE5-B528-537A29DC246F}" presName="sibTrans" presStyleCnt="0"/>
      <dgm:spPr/>
    </dgm:pt>
    <dgm:pt modelId="{43E4A374-A83D-4A1E-8851-94835971CFAB}" type="pres">
      <dgm:prSet presAssocID="{5CD67ACE-3768-4F8C-B7F8-8044B74927E5}" presName="compNode" presStyleCnt="0"/>
      <dgm:spPr/>
    </dgm:pt>
    <dgm:pt modelId="{ED47E26B-1BDB-4393-8BB4-9C074B12EBF3}" type="pres">
      <dgm:prSet presAssocID="{5CD67ACE-3768-4F8C-B7F8-8044B74927E5}" presName="iconBgRect" presStyleLbl="bgShp" presStyleIdx="4" presStyleCnt="5"/>
      <dgm:spPr>
        <a:prstGeom prst="round2DiagRect">
          <a:avLst>
            <a:gd name="adj1" fmla="val 29727"/>
            <a:gd name="adj2" fmla="val 0"/>
          </a:avLst>
        </a:prstGeom>
      </dgm:spPr>
    </dgm:pt>
    <dgm:pt modelId="{03812CF4-C19F-469A-9971-19729155C5D0}" type="pres">
      <dgm:prSet presAssocID="{5CD67ACE-3768-4F8C-B7F8-8044B74927E5}"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Video camera"/>
        </a:ext>
      </dgm:extLst>
    </dgm:pt>
    <dgm:pt modelId="{C0297264-05A7-431A-B750-59D07AD068D5}" type="pres">
      <dgm:prSet presAssocID="{5CD67ACE-3768-4F8C-B7F8-8044B74927E5}" presName="spaceRect" presStyleCnt="0"/>
      <dgm:spPr/>
    </dgm:pt>
    <dgm:pt modelId="{149955DA-E2CB-4463-BCEE-08AF22DF85D4}" type="pres">
      <dgm:prSet presAssocID="{5CD67ACE-3768-4F8C-B7F8-8044B74927E5}" presName="textRect" presStyleLbl="revTx" presStyleIdx="4" presStyleCnt="5">
        <dgm:presLayoutVars>
          <dgm:chMax val="1"/>
          <dgm:chPref val="1"/>
        </dgm:presLayoutVars>
      </dgm:prSet>
      <dgm:spPr/>
    </dgm:pt>
  </dgm:ptLst>
  <dgm:cxnLst>
    <dgm:cxn modelId="{DFD66B06-94CC-4BFA-81C8-5225DB1BFA65}" type="presOf" srcId="{411F493E-8212-4202-813C-5DFDD65FFABD}" destId="{D59C37F1-DD97-4025-8A1A-DDCD6EEC619D}" srcOrd="0" destOrd="0" presId="urn:microsoft.com/office/officeart/2018/5/layout/IconLeafLabelList"/>
    <dgm:cxn modelId="{A4E33245-3BBF-4CC9-8FF6-67233C929035}" type="presOf" srcId="{23982B63-626A-46E4-A59A-74A6A6F385A1}" destId="{B4DE99A3-D2FA-4481-B675-3E1E3EE31FF7}" srcOrd="0" destOrd="0" presId="urn:microsoft.com/office/officeart/2018/5/layout/IconLeafLabelList"/>
    <dgm:cxn modelId="{8E300084-B7C7-4BA1-B755-C7FEBE08D51C}" type="presOf" srcId="{F6CF436E-6B45-4752-B10A-6B3B219328AA}" destId="{256D067A-EC2D-4950-B676-F10B8D5DABEE}" srcOrd="0" destOrd="0" presId="urn:microsoft.com/office/officeart/2018/5/layout/IconLeafLabelList"/>
    <dgm:cxn modelId="{85DCC487-5D74-4D86-8309-6B6080FEAC51}" srcId="{411F493E-8212-4202-813C-5DFDD65FFABD}" destId="{329D8E8D-4C6A-4822-94E8-07E12D1E4372}" srcOrd="2" destOrd="0" parTransId="{B8D9B58D-0F24-4FB1-94F7-5F375C9DF8A0}" sibTransId="{E12C7A94-AC45-42D1-AB67-F589D4478DBE}"/>
    <dgm:cxn modelId="{B37ADF90-C537-4FFE-8190-C75FE73FAD98}" srcId="{411F493E-8212-4202-813C-5DFDD65FFABD}" destId="{23982B63-626A-46E4-A59A-74A6A6F385A1}" srcOrd="1" destOrd="0" parTransId="{19851D30-2CA4-4B59-AB3E-FBE9DF395A9F}" sibTransId="{D15908B2-0E86-46BC-B1BA-E6E270A16E1F}"/>
    <dgm:cxn modelId="{B9621CAB-1309-4E8D-8BE5-14956993CC98}" type="presOf" srcId="{329D8E8D-4C6A-4822-94E8-07E12D1E4372}" destId="{F2DBF2F6-2FFE-4712-948E-29D5028EF699}" srcOrd="0" destOrd="0" presId="urn:microsoft.com/office/officeart/2018/5/layout/IconLeafLabelList"/>
    <dgm:cxn modelId="{40F85FBC-5DDF-4903-8B1A-CEE085867F54}" type="presOf" srcId="{5CD67ACE-3768-4F8C-B7F8-8044B74927E5}" destId="{149955DA-E2CB-4463-BCEE-08AF22DF85D4}" srcOrd="0" destOrd="0" presId="urn:microsoft.com/office/officeart/2018/5/layout/IconLeafLabelList"/>
    <dgm:cxn modelId="{F26F41BE-2CB8-4161-A0D6-8D38B5D21A7E}" srcId="{411F493E-8212-4202-813C-5DFDD65FFABD}" destId="{98483F59-3CB2-47D1-B629-650F60C26940}" srcOrd="0" destOrd="0" parTransId="{11423084-859B-41D6-A320-8D89EC47B48C}" sibTransId="{55CB91EE-23CC-4E2B-B94A-AD4FF1A4707B}"/>
    <dgm:cxn modelId="{68D7D6DA-5623-49A2-9480-796FDBB1982D}" srcId="{411F493E-8212-4202-813C-5DFDD65FFABD}" destId="{F6CF436E-6B45-4752-B10A-6B3B219328AA}" srcOrd="3" destOrd="0" parTransId="{3CC729DC-660F-4DF7-9A22-5CC616B9A0F5}" sibTransId="{ADCD6466-6939-4AE5-B528-537A29DC246F}"/>
    <dgm:cxn modelId="{547A18F8-08D9-4225-923E-8CEFBC18AFAB}" srcId="{411F493E-8212-4202-813C-5DFDD65FFABD}" destId="{5CD67ACE-3768-4F8C-B7F8-8044B74927E5}" srcOrd="4" destOrd="0" parTransId="{C6C5418D-606B-4593-803F-3236BDC1F5BB}" sibTransId="{55A9E398-D0E3-4AE1-8B2F-05F4130BF828}"/>
    <dgm:cxn modelId="{8436CAFD-2DAB-4ABA-9FC2-BC97236E0C12}" type="presOf" srcId="{98483F59-3CB2-47D1-B629-650F60C26940}" destId="{777B9649-D909-47CD-9C7A-CF943E647493}" srcOrd="0" destOrd="0" presId="urn:microsoft.com/office/officeart/2018/5/layout/IconLeafLabelList"/>
    <dgm:cxn modelId="{275284F6-7305-4874-A397-1867BB5CE267}" type="presParOf" srcId="{D59C37F1-DD97-4025-8A1A-DDCD6EEC619D}" destId="{82330E16-512F-416D-91AC-0447728CC8E8}" srcOrd="0" destOrd="0" presId="urn:microsoft.com/office/officeart/2018/5/layout/IconLeafLabelList"/>
    <dgm:cxn modelId="{AAA2E54F-DDCE-4D09-9DA6-AC79A7E33726}" type="presParOf" srcId="{82330E16-512F-416D-91AC-0447728CC8E8}" destId="{3C8D24A4-764A-468A-9528-42E781706BC1}" srcOrd="0" destOrd="0" presId="urn:microsoft.com/office/officeart/2018/5/layout/IconLeafLabelList"/>
    <dgm:cxn modelId="{52FBB2A3-CC2A-4471-8419-4C9833E953F6}" type="presParOf" srcId="{82330E16-512F-416D-91AC-0447728CC8E8}" destId="{6316F1F3-B510-4AEC-A8BA-187F5B990A61}" srcOrd="1" destOrd="0" presId="urn:microsoft.com/office/officeart/2018/5/layout/IconLeafLabelList"/>
    <dgm:cxn modelId="{FEBEB914-7CCD-43BA-96A4-7F4928FE8FAB}" type="presParOf" srcId="{82330E16-512F-416D-91AC-0447728CC8E8}" destId="{AE212F15-2FE8-44F8-9F71-31FD3924248A}" srcOrd="2" destOrd="0" presId="urn:microsoft.com/office/officeart/2018/5/layout/IconLeafLabelList"/>
    <dgm:cxn modelId="{FD394308-E3EA-48E0-A300-3C9F75B6CB5A}" type="presParOf" srcId="{82330E16-512F-416D-91AC-0447728CC8E8}" destId="{777B9649-D909-47CD-9C7A-CF943E647493}" srcOrd="3" destOrd="0" presId="urn:microsoft.com/office/officeart/2018/5/layout/IconLeafLabelList"/>
    <dgm:cxn modelId="{1524FEAE-139A-4B36-9BDC-81B7B33BDA85}" type="presParOf" srcId="{D59C37F1-DD97-4025-8A1A-DDCD6EEC619D}" destId="{91D605F2-3716-491D-8282-AE7B7C627D1B}" srcOrd="1" destOrd="0" presId="urn:microsoft.com/office/officeart/2018/5/layout/IconLeafLabelList"/>
    <dgm:cxn modelId="{FCEF103B-29A8-4872-B126-08D2EA32B2B1}" type="presParOf" srcId="{D59C37F1-DD97-4025-8A1A-DDCD6EEC619D}" destId="{02D48067-A939-4037-A45D-17428BA24B9F}" srcOrd="2" destOrd="0" presId="urn:microsoft.com/office/officeart/2018/5/layout/IconLeafLabelList"/>
    <dgm:cxn modelId="{9E03BE6A-B2C7-4769-96A6-D9AC76E98895}" type="presParOf" srcId="{02D48067-A939-4037-A45D-17428BA24B9F}" destId="{246539C2-E20C-431B-8DCA-1D3FDC560CA5}" srcOrd="0" destOrd="0" presId="urn:microsoft.com/office/officeart/2018/5/layout/IconLeafLabelList"/>
    <dgm:cxn modelId="{1F12274E-C069-4777-8347-FA0CDBC18777}" type="presParOf" srcId="{02D48067-A939-4037-A45D-17428BA24B9F}" destId="{A8B26314-86E3-4CB2-B708-2D22D5C30F2C}" srcOrd="1" destOrd="0" presId="urn:microsoft.com/office/officeart/2018/5/layout/IconLeafLabelList"/>
    <dgm:cxn modelId="{FB77CD2C-746B-4BA6-A8E2-163030DD63C4}" type="presParOf" srcId="{02D48067-A939-4037-A45D-17428BA24B9F}" destId="{A6BB0BBB-D86D-4EB5-B406-5130C162CD8B}" srcOrd="2" destOrd="0" presId="urn:microsoft.com/office/officeart/2018/5/layout/IconLeafLabelList"/>
    <dgm:cxn modelId="{6257C7F6-0BC4-481C-9F8E-01CCEAE7E27E}" type="presParOf" srcId="{02D48067-A939-4037-A45D-17428BA24B9F}" destId="{B4DE99A3-D2FA-4481-B675-3E1E3EE31FF7}" srcOrd="3" destOrd="0" presId="urn:microsoft.com/office/officeart/2018/5/layout/IconLeafLabelList"/>
    <dgm:cxn modelId="{A4EDB5C4-984E-4767-AAF0-74B42A4844E7}" type="presParOf" srcId="{D59C37F1-DD97-4025-8A1A-DDCD6EEC619D}" destId="{20A61577-C774-4488-9366-B484482FBA64}" srcOrd="3" destOrd="0" presId="urn:microsoft.com/office/officeart/2018/5/layout/IconLeafLabelList"/>
    <dgm:cxn modelId="{65A30BE7-500A-437F-9846-83D022D55977}" type="presParOf" srcId="{D59C37F1-DD97-4025-8A1A-DDCD6EEC619D}" destId="{B63E3C34-B0AA-44F9-B9B6-7A7327678FB3}" srcOrd="4" destOrd="0" presId="urn:microsoft.com/office/officeart/2018/5/layout/IconLeafLabelList"/>
    <dgm:cxn modelId="{9C5DE0EE-BDB3-407F-91BE-3897BD9C3795}" type="presParOf" srcId="{B63E3C34-B0AA-44F9-B9B6-7A7327678FB3}" destId="{745B5689-EE5E-4749-BD14-BA76ED2CC1AC}" srcOrd="0" destOrd="0" presId="urn:microsoft.com/office/officeart/2018/5/layout/IconLeafLabelList"/>
    <dgm:cxn modelId="{E46AF46A-CAE1-4B69-8372-CF8C53D94DBC}" type="presParOf" srcId="{B63E3C34-B0AA-44F9-B9B6-7A7327678FB3}" destId="{48AB7E9F-762D-44A4-94FD-88CB303EA171}" srcOrd="1" destOrd="0" presId="urn:microsoft.com/office/officeart/2018/5/layout/IconLeafLabelList"/>
    <dgm:cxn modelId="{683588A3-6142-408C-BA6B-18B8A191A40A}" type="presParOf" srcId="{B63E3C34-B0AA-44F9-B9B6-7A7327678FB3}" destId="{11983F6C-6A48-49CA-A417-6D0501E7D6FE}" srcOrd="2" destOrd="0" presId="urn:microsoft.com/office/officeart/2018/5/layout/IconLeafLabelList"/>
    <dgm:cxn modelId="{E5A4E1E8-B95F-4B64-9F6F-1D77509A5E58}" type="presParOf" srcId="{B63E3C34-B0AA-44F9-B9B6-7A7327678FB3}" destId="{F2DBF2F6-2FFE-4712-948E-29D5028EF699}" srcOrd="3" destOrd="0" presId="urn:microsoft.com/office/officeart/2018/5/layout/IconLeafLabelList"/>
    <dgm:cxn modelId="{BB3A68B0-4A73-429D-9078-2DCE321234DB}" type="presParOf" srcId="{D59C37F1-DD97-4025-8A1A-DDCD6EEC619D}" destId="{020A2E74-9088-47B8-B0FF-FF2A5A850D0D}" srcOrd="5" destOrd="0" presId="urn:microsoft.com/office/officeart/2018/5/layout/IconLeafLabelList"/>
    <dgm:cxn modelId="{C7CFEB01-8F2B-424E-8FE5-5802720FA8AB}" type="presParOf" srcId="{D59C37F1-DD97-4025-8A1A-DDCD6EEC619D}" destId="{E01A4588-52D2-4E40-9945-9040BDB122BA}" srcOrd="6" destOrd="0" presId="urn:microsoft.com/office/officeart/2018/5/layout/IconLeafLabelList"/>
    <dgm:cxn modelId="{CCE0B150-F9CD-4335-A32D-CBC1F3088DD0}" type="presParOf" srcId="{E01A4588-52D2-4E40-9945-9040BDB122BA}" destId="{3E8C1198-D8F5-4BA7-8FC2-64EFB702E31D}" srcOrd="0" destOrd="0" presId="urn:microsoft.com/office/officeart/2018/5/layout/IconLeafLabelList"/>
    <dgm:cxn modelId="{B0640034-44B5-425F-BF72-DD71EF353F44}" type="presParOf" srcId="{E01A4588-52D2-4E40-9945-9040BDB122BA}" destId="{D42A2AB1-DD41-4B16-A9B2-7555D1B0E5D5}" srcOrd="1" destOrd="0" presId="urn:microsoft.com/office/officeart/2018/5/layout/IconLeafLabelList"/>
    <dgm:cxn modelId="{FF508B2D-37E3-4BD0-8478-F6D4E530166F}" type="presParOf" srcId="{E01A4588-52D2-4E40-9945-9040BDB122BA}" destId="{4C04FE21-27DA-4F4A-94A8-D6EB50DEF61E}" srcOrd="2" destOrd="0" presId="urn:microsoft.com/office/officeart/2018/5/layout/IconLeafLabelList"/>
    <dgm:cxn modelId="{9335D625-6812-4F39-82D3-108B05088F8B}" type="presParOf" srcId="{E01A4588-52D2-4E40-9945-9040BDB122BA}" destId="{256D067A-EC2D-4950-B676-F10B8D5DABEE}" srcOrd="3" destOrd="0" presId="urn:microsoft.com/office/officeart/2018/5/layout/IconLeafLabelList"/>
    <dgm:cxn modelId="{F0A88580-7847-43F2-9C58-30884D028DC0}" type="presParOf" srcId="{D59C37F1-DD97-4025-8A1A-DDCD6EEC619D}" destId="{7225BF3F-375E-4D27-9D03-76F674D74FFB}" srcOrd="7" destOrd="0" presId="urn:microsoft.com/office/officeart/2018/5/layout/IconLeafLabelList"/>
    <dgm:cxn modelId="{0AD9CAAA-401D-47C0-9757-DA9D411EE932}" type="presParOf" srcId="{D59C37F1-DD97-4025-8A1A-DDCD6EEC619D}" destId="{43E4A374-A83D-4A1E-8851-94835971CFAB}" srcOrd="8" destOrd="0" presId="urn:microsoft.com/office/officeart/2018/5/layout/IconLeafLabelList"/>
    <dgm:cxn modelId="{204E4068-84A2-4F8A-8E3A-15FED4EC706D}" type="presParOf" srcId="{43E4A374-A83D-4A1E-8851-94835971CFAB}" destId="{ED47E26B-1BDB-4393-8BB4-9C074B12EBF3}" srcOrd="0" destOrd="0" presId="urn:microsoft.com/office/officeart/2018/5/layout/IconLeafLabelList"/>
    <dgm:cxn modelId="{DB1634FB-3F17-40E4-B411-65D16B376B90}" type="presParOf" srcId="{43E4A374-A83D-4A1E-8851-94835971CFAB}" destId="{03812CF4-C19F-469A-9971-19729155C5D0}" srcOrd="1" destOrd="0" presId="urn:microsoft.com/office/officeart/2018/5/layout/IconLeafLabelList"/>
    <dgm:cxn modelId="{EB4F7A57-3112-48D0-8D4D-B9C5A04522AD}" type="presParOf" srcId="{43E4A374-A83D-4A1E-8851-94835971CFAB}" destId="{C0297264-05A7-431A-B750-59D07AD068D5}" srcOrd="2" destOrd="0" presId="urn:microsoft.com/office/officeart/2018/5/layout/IconLeafLabelList"/>
    <dgm:cxn modelId="{F2FA0DB9-273A-4822-92C9-EF0113484D3C}" type="presParOf" srcId="{43E4A374-A83D-4A1E-8851-94835971CFAB}" destId="{149955DA-E2CB-4463-BCEE-08AF22DF85D4}"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D24A4-764A-468A-9528-42E781706BC1}">
      <dsp:nvSpPr>
        <dsp:cNvPr id="0" name=""/>
        <dsp:cNvSpPr/>
      </dsp:nvSpPr>
      <dsp:spPr>
        <a:xfrm>
          <a:off x="478800" y="601271"/>
          <a:ext cx="1098000" cy="1098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16F1F3-B510-4AEC-A8BA-187F5B990A61}">
      <dsp:nvSpPr>
        <dsp:cNvPr id="0" name=""/>
        <dsp:cNvSpPr/>
      </dsp:nvSpPr>
      <dsp:spPr>
        <a:xfrm>
          <a:off x="712800" y="835271"/>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7B9649-D909-47CD-9C7A-CF943E647493}">
      <dsp:nvSpPr>
        <dsp:cNvPr id="0" name=""/>
        <dsp:cNvSpPr/>
      </dsp:nvSpPr>
      <dsp:spPr>
        <a:xfrm>
          <a:off x="127800" y="2041272"/>
          <a:ext cx="1800000" cy="171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b="1" kern="1200" dirty="0"/>
            <a:t>Provide office hours for synchronous and asynchronous learners</a:t>
          </a:r>
        </a:p>
      </dsp:txBody>
      <dsp:txXfrm>
        <a:off x="127800" y="2041272"/>
        <a:ext cx="1800000" cy="1710000"/>
      </dsp:txXfrm>
    </dsp:sp>
    <dsp:sp modelId="{246539C2-E20C-431B-8DCA-1D3FDC560CA5}">
      <dsp:nvSpPr>
        <dsp:cNvPr id="0" name=""/>
        <dsp:cNvSpPr/>
      </dsp:nvSpPr>
      <dsp:spPr>
        <a:xfrm>
          <a:off x="2593800" y="601271"/>
          <a:ext cx="1098000" cy="1098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B26314-86E3-4CB2-B708-2D22D5C30F2C}">
      <dsp:nvSpPr>
        <dsp:cNvPr id="0" name=""/>
        <dsp:cNvSpPr/>
      </dsp:nvSpPr>
      <dsp:spPr>
        <a:xfrm>
          <a:off x="2827800" y="835271"/>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4DE99A3-D2FA-4481-B675-3E1E3EE31FF7}">
      <dsp:nvSpPr>
        <dsp:cNvPr id="0" name=""/>
        <dsp:cNvSpPr/>
      </dsp:nvSpPr>
      <dsp:spPr>
        <a:xfrm>
          <a:off x="2242800" y="2041272"/>
          <a:ext cx="1800000" cy="171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b="1" kern="1200" dirty="0"/>
            <a:t>Provide email address for solid line of communication</a:t>
          </a:r>
        </a:p>
      </dsp:txBody>
      <dsp:txXfrm>
        <a:off x="2242800" y="2041272"/>
        <a:ext cx="1800000" cy="1710000"/>
      </dsp:txXfrm>
    </dsp:sp>
    <dsp:sp modelId="{745B5689-EE5E-4749-BD14-BA76ED2CC1AC}">
      <dsp:nvSpPr>
        <dsp:cNvPr id="0" name=""/>
        <dsp:cNvSpPr/>
      </dsp:nvSpPr>
      <dsp:spPr>
        <a:xfrm>
          <a:off x="4708800" y="601271"/>
          <a:ext cx="1098000" cy="1098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AB7E9F-762D-44A4-94FD-88CB303EA171}">
      <dsp:nvSpPr>
        <dsp:cNvPr id="0" name=""/>
        <dsp:cNvSpPr/>
      </dsp:nvSpPr>
      <dsp:spPr>
        <a:xfrm>
          <a:off x="4942800" y="835271"/>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2DBF2F6-2FFE-4712-948E-29D5028EF699}">
      <dsp:nvSpPr>
        <dsp:cNvPr id="0" name=""/>
        <dsp:cNvSpPr/>
      </dsp:nvSpPr>
      <dsp:spPr>
        <a:xfrm>
          <a:off x="4357800" y="2041272"/>
          <a:ext cx="1800000" cy="171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b="1" kern="1200" dirty="0"/>
            <a:t>Digital Community (Mobile phone, internet, apps)</a:t>
          </a:r>
        </a:p>
      </dsp:txBody>
      <dsp:txXfrm>
        <a:off x="4357800" y="2041272"/>
        <a:ext cx="1800000" cy="1710000"/>
      </dsp:txXfrm>
    </dsp:sp>
    <dsp:sp modelId="{3E8C1198-D8F5-4BA7-8FC2-64EFB702E31D}">
      <dsp:nvSpPr>
        <dsp:cNvPr id="0" name=""/>
        <dsp:cNvSpPr/>
      </dsp:nvSpPr>
      <dsp:spPr>
        <a:xfrm>
          <a:off x="6823800" y="601271"/>
          <a:ext cx="1098000" cy="1098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2A2AB1-DD41-4B16-A9B2-7555D1B0E5D5}">
      <dsp:nvSpPr>
        <dsp:cNvPr id="0" name=""/>
        <dsp:cNvSpPr/>
      </dsp:nvSpPr>
      <dsp:spPr>
        <a:xfrm>
          <a:off x="7057800" y="835271"/>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56D067A-EC2D-4950-B676-F10B8D5DABEE}">
      <dsp:nvSpPr>
        <dsp:cNvPr id="0" name=""/>
        <dsp:cNvSpPr/>
      </dsp:nvSpPr>
      <dsp:spPr>
        <a:xfrm>
          <a:off x="6472800" y="2041272"/>
          <a:ext cx="1800000" cy="171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b="1" kern="1200" dirty="0"/>
            <a:t>Announcement Board</a:t>
          </a:r>
        </a:p>
      </dsp:txBody>
      <dsp:txXfrm>
        <a:off x="6472800" y="2041272"/>
        <a:ext cx="1800000" cy="1710000"/>
      </dsp:txXfrm>
    </dsp:sp>
    <dsp:sp modelId="{ED47E26B-1BDB-4393-8BB4-9C074B12EBF3}">
      <dsp:nvSpPr>
        <dsp:cNvPr id="0" name=""/>
        <dsp:cNvSpPr/>
      </dsp:nvSpPr>
      <dsp:spPr>
        <a:xfrm>
          <a:off x="8938800" y="601271"/>
          <a:ext cx="1098000" cy="1098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812CF4-C19F-469A-9971-19729155C5D0}">
      <dsp:nvSpPr>
        <dsp:cNvPr id="0" name=""/>
        <dsp:cNvSpPr/>
      </dsp:nvSpPr>
      <dsp:spPr>
        <a:xfrm>
          <a:off x="9172800" y="835271"/>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9955DA-E2CB-4463-BCEE-08AF22DF85D4}">
      <dsp:nvSpPr>
        <dsp:cNvPr id="0" name=""/>
        <dsp:cNvSpPr/>
      </dsp:nvSpPr>
      <dsp:spPr>
        <a:xfrm>
          <a:off x="8587800" y="2041272"/>
          <a:ext cx="1800000" cy="171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US" sz="1800" b="1" kern="1200" dirty="0"/>
            <a:t>Video Feedback</a:t>
          </a:r>
        </a:p>
      </dsp:txBody>
      <dsp:txXfrm>
        <a:off x="8587800" y="2041272"/>
        <a:ext cx="1800000" cy="171000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11E0AE-B08E-40D1-B711-FD9BCA5AA76C}" type="datetimeFigureOut">
              <a:rPr lang="en-US" smtClean="0"/>
              <a:t>2/19/2024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A1993F-4B1E-41A3-A866-28A70B1F2A9C}" type="slidenum">
              <a:rPr lang="en-US" smtClean="0"/>
              <a:t>‹#›</a:t>
            </a:fld>
            <a:endParaRPr lang="en-US"/>
          </a:p>
        </p:txBody>
      </p:sp>
    </p:spTree>
    <p:extLst>
      <p:ext uri="{BB962C8B-B14F-4D97-AF65-F5344CB8AC3E}">
        <p14:creationId xmlns:p14="http://schemas.microsoft.com/office/powerpoint/2010/main" val="2576368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A1993F-4B1E-41A3-A866-28A70B1F2A9C}" type="slidenum">
              <a:rPr lang="en-US" smtClean="0"/>
              <a:t>2</a:t>
            </a:fld>
            <a:endParaRPr lang="en-US"/>
          </a:p>
        </p:txBody>
      </p:sp>
    </p:spTree>
    <p:extLst>
      <p:ext uri="{BB962C8B-B14F-4D97-AF65-F5344CB8AC3E}">
        <p14:creationId xmlns:p14="http://schemas.microsoft.com/office/powerpoint/2010/main" val="814368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A1993F-4B1E-41A3-A866-28A70B1F2A9C}" type="slidenum">
              <a:rPr lang="en-US" smtClean="0"/>
              <a:t>15</a:t>
            </a:fld>
            <a:endParaRPr lang="en-US"/>
          </a:p>
        </p:txBody>
      </p:sp>
    </p:spTree>
    <p:extLst>
      <p:ext uri="{BB962C8B-B14F-4D97-AF65-F5344CB8AC3E}">
        <p14:creationId xmlns:p14="http://schemas.microsoft.com/office/powerpoint/2010/main" val="429615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the article 5 tips for Increasing Student Engagement Online, the author expresses that students can participate in the learning process without truly being engaged and this comes from passive participation as opposed to active participation.</a:t>
            </a:r>
          </a:p>
        </p:txBody>
      </p:sp>
      <p:sp>
        <p:nvSpPr>
          <p:cNvPr id="4" name="Slide Number Placeholder 3"/>
          <p:cNvSpPr>
            <a:spLocks noGrp="1"/>
          </p:cNvSpPr>
          <p:nvPr>
            <p:ph type="sldNum" sz="quarter" idx="5"/>
          </p:nvPr>
        </p:nvSpPr>
        <p:spPr/>
        <p:txBody>
          <a:bodyPr/>
          <a:lstStyle/>
          <a:p>
            <a:fld id="{CEA1993F-4B1E-41A3-A866-28A70B1F2A9C}" type="slidenum">
              <a:rPr lang="en-US" smtClean="0"/>
              <a:t>3</a:t>
            </a:fld>
            <a:endParaRPr lang="en-US"/>
          </a:p>
        </p:txBody>
      </p:sp>
    </p:spTree>
    <p:extLst>
      <p:ext uri="{BB962C8B-B14F-4D97-AF65-F5344CB8AC3E}">
        <p14:creationId xmlns:p14="http://schemas.microsoft.com/office/powerpoint/2010/main" val="4085432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comes from the Online Learning Consortium Blog.</a:t>
            </a:r>
          </a:p>
        </p:txBody>
      </p:sp>
      <p:sp>
        <p:nvSpPr>
          <p:cNvPr id="4" name="Slide Number Placeholder 3"/>
          <p:cNvSpPr>
            <a:spLocks noGrp="1"/>
          </p:cNvSpPr>
          <p:nvPr>
            <p:ph type="sldNum" sz="quarter" idx="5"/>
          </p:nvPr>
        </p:nvSpPr>
        <p:spPr/>
        <p:txBody>
          <a:bodyPr/>
          <a:lstStyle/>
          <a:p>
            <a:fld id="{CEA1993F-4B1E-41A3-A866-28A70B1F2A9C}" type="slidenum">
              <a:rPr lang="en-US" smtClean="0"/>
              <a:t>4</a:t>
            </a:fld>
            <a:endParaRPr lang="en-US"/>
          </a:p>
        </p:txBody>
      </p:sp>
    </p:spTree>
    <p:extLst>
      <p:ext uri="{BB962C8B-B14F-4D97-AF65-F5344CB8AC3E}">
        <p14:creationId xmlns:p14="http://schemas.microsoft.com/office/powerpoint/2010/main" val="451430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40C28"/>
                </a:solidFill>
                <a:effectLst/>
                <a:latin typeface="Google Sans"/>
              </a:rPr>
              <a:t>The responsible use of technology by anyone who uses computers, the Internet, and digital devices to engage with society on any level</a:t>
            </a:r>
            <a:r>
              <a:rPr lang="en-US" b="0" i="0" dirty="0">
                <a:solidFill>
                  <a:srgbClr val="4D5156"/>
                </a:solidFill>
                <a:effectLst/>
                <a:latin typeface="Google Sans"/>
              </a:rPr>
              <a:t>.</a:t>
            </a:r>
          </a:p>
          <a:p>
            <a:endParaRPr lang="en-US" b="0" i="0" dirty="0">
              <a:solidFill>
                <a:srgbClr val="4D5156"/>
              </a:solidFill>
              <a:effectLst/>
              <a:latin typeface="Google Sans"/>
            </a:endParaRPr>
          </a:p>
          <a:p>
            <a:r>
              <a:rPr lang="en-US" b="1" i="0" dirty="0">
                <a:solidFill>
                  <a:srgbClr val="4D5156"/>
                </a:solidFill>
                <a:effectLst/>
                <a:latin typeface="Google Sans"/>
              </a:rPr>
              <a:t>Are there any Academic Social Media Platforms?</a:t>
            </a:r>
            <a:endParaRPr lang="en-US" b="1" dirty="0"/>
          </a:p>
        </p:txBody>
      </p:sp>
      <p:sp>
        <p:nvSpPr>
          <p:cNvPr id="4" name="Slide Number Placeholder 3"/>
          <p:cNvSpPr>
            <a:spLocks noGrp="1"/>
          </p:cNvSpPr>
          <p:nvPr>
            <p:ph type="sldNum" sz="quarter" idx="5"/>
          </p:nvPr>
        </p:nvSpPr>
        <p:spPr/>
        <p:txBody>
          <a:bodyPr/>
          <a:lstStyle/>
          <a:p>
            <a:fld id="{CEA1993F-4B1E-41A3-A866-28A70B1F2A9C}" type="slidenum">
              <a:rPr lang="en-US" smtClean="0"/>
              <a:t>6</a:t>
            </a:fld>
            <a:endParaRPr lang="en-US"/>
          </a:p>
        </p:txBody>
      </p:sp>
    </p:spTree>
    <p:extLst>
      <p:ext uri="{BB962C8B-B14F-4D97-AF65-F5344CB8AC3E}">
        <p14:creationId xmlns:p14="http://schemas.microsoft.com/office/powerpoint/2010/main" val="2330868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feel accomplished when they know the instructor cares.</a:t>
            </a:r>
          </a:p>
        </p:txBody>
      </p:sp>
      <p:sp>
        <p:nvSpPr>
          <p:cNvPr id="4" name="Slide Number Placeholder 3"/>
          <p:cNvSpPr>
            <a:spLocks noGrp="1"/>
          </p:cNvSpPr>
          <p:nvPr>
            <p:ph type="sldNum" sz="quarter" idx="5"/>
          </p:nvPr>
        </p:nvSpPr>
        <p:spPr/>
        <p:txBody>
          <a:bodyPr/>
          <a:lstStyle/>
          <a:p>
            <a:fld id="{CEA1993F-4B1E-41A3-A866-28A70B1F2A9C}" type="slidenum">
              <a:rPr lang="en-US" smtClean="0"/>
              <a:t>9</a:t>
            </a:fld>
            <a:endParaRPr lang="en-US"/>
          </a:p>
        </p:txBody>
      </p:sp>
    </p:spTree>
    <p:extLst>
      <p:ext uri="{BB962C8B-B14F-4D97-AF65-F5344CB8AC3E}">
        <p14:creationId xmlns:p14="http://schemas.microsoft.com/office/powerpoint/2010/main" val="3755394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Examples of Content Engagement</a:t>
            </a:r>
          </a:p>
          <a:p>
            <a:r>
              <a:rPr lang="en-US" dirty="0"/>
              <a:t>Blogs</a:t>
            </a:r>
          </a:p>
          <a:p>
            <a:r>
              <a:rPr lang="en-US" dirty="0"/>
              <a:t>Events and Activities</a:t>
            </a:r>
          </a:p>
          <a:p>
            <a:r>
              <a:rPr lang="en-US" dirty="0"/>
              <a:t>Student Testimonials</a:t>
            </a:r>
          </a:p>
          <a:p>
            <a:r>
              <a:rPr lang="en-US" dirty="0"/>
              <a:t>Alumni Profiles</a:t>
            </a:r>
          </a:p>
        </p:txBody>
      </p:sp>
      <p:sp>
        <p:nvSpPr>
          <p:cNvPr id="4" name="Slide Number Placeholder 3"/>
          <p:cNvSpPr>
            <a:spLocks noGrp="1"/>
          </p:cNvSpPr>
          <p:nvPr>
            <p:ph type="sldNum" sz="quarter" idx="5"/>
          </p:nvPr>
        </p:nvSpPr>
        <p:spPr/>
        <p:txBody>
          <a:bodyPr/>
          <a:lstStyle/>
          <a:p>
            <a:fld id="{CEA1993F-4B1E-41A3-A866-28A70B1F2A9C}" type="slidenum">
              <a:rPr lang="en-US" smtClean="0"/>
              <a:t>10</a:t>
            </a:fld>
            <a:endParaRPr lang="en-US"/>
          </a:p>
        </p:txBody>
      </p:sp>
    </p:spTree>
    <p:extLst>
      <p:ext uri="{BB962C8B-B14F-4D97-AF65-F5344CB8AC3E}">
        <p14:creationId xmlns:p14="http://schemas.microsoft.com/office/powerpoint/2010/main" val="3390473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back and add sample size.  (41)</a:t>
            </a:r>
          </a:p>
        </p:txBody>
      </p:sp>
      <p:sp>
        <p:nvSpPr>
          <p:cNvPr id="4" name="Slide Number Placeholder 3"/>
          <p:cNvSpPr>
            <a:spLocks noGrp="1"/>
          </p:cNvSpPr>
          <p:nvPr>
            <p:ph type="sldNum" sz="quarter" idx="5"/>
          </p:nvPr>
        </p:nvSpPr>
        <p:spPr/>
        <p:txBody>
          <a:bodyPr/>
          <a:lstStyle/>
          <a:p>
            <a:fld id="{CEA1993F-4B1E-41A3-A866-28A70B1F2A9C}" type="slidenum">
              <a:rPr lang="en-US" smtClean="0"/>
              <a:t>11</a:t>
            </a:fld>
            <a:endParaRPr lang="en-US"/>
          </a:p>
        </p:txBody>
      </p:sp>
    </p:spTree>
    <p:extLst>
      <p:ext uri="{BB962C8B-B14F-4D97-AF65-F5344CB8AC3E}">
        <p14:creationId xmlns:p14="http://schemas.microsoft.com/office/powerpoint/2010/main" val="1983503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A1993F-4B1E-41A3-A866-28A70B1F2A9C}" type="slidenum">
              <a:rPr lang="en-US" smtClean="0"/>
              <a:t>12</a:t>
            </a:fld>
            <a:endParaRPr lang="en-US"/>
          </a:p>
        </p:txBody>
      </p:sp>
    </p:spTree>
    <p:extLst>
      <p:ext uri="{BB962C8B-B14F-4D97-AF65-F5344CB8AC3E}">
        <p14:creationId xmlns:p14="http://schemas.microsoft.com/office/powerpoint/2010/main" val="1320555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A1993F-4B1E-41A3-A866-28A70B1F2A9C}" type="slidenum">
              <a:rPr lang="en-US" smtClean="0"/>
              <a:t>13</a:t>
            </a:fld>
            <a:endParaRPr lang="en-US"/>
          </a:p>
        </p:txBody>
      </p:sp>
    </p:spTree>
    <p:extLst>
      <p:ext uri="{BB962C8B-B14F-4D97-AF65-F5344CB8AC3E}">
        <p14:creationId xmlns:p14="http://schemas.microsoft.com/office/powerpoint/2010/main" val="3929541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A7DCB7-87D5-4885-87FB-852279BE1567}"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3FA02-868D-477A-B826-0E32E0F7B069}" type="slidenum">
              <a:rPr lang="en-US" smtClean="0"/>
              <a:t>‹#›</a:t>
            </a:fld>
            <a:endParaRPr lang="en-US"/>
          </a:p>
        </p:txBody>
      </p:sp>
    </p:spTree>
    <p:extLst>
      <p:ext uri="{BB962C8B-B14F-4D97-AF65-F5344CB8AC3E}">
        <p14:creationId xmlns:p14="http://schemas.microsoft.com/office/powerpoint/2010/main" val="4294571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A7DCB7-87D5-4885-87FB-852279BE1567}"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3FA02-868D-477A-B826-0E32E0F7B069}" type="slidenum">
              <a:rPr lang="en-US" smtClean="0"/>
              <a:t>‹#›</a:t>
            </a:fld>
            <a:endParaRPr lang="en-US"/>
          </a:p>
        </p:txBody>
      </p:sp>
    </p:spTree>
    <p:extLst>
      <p:ext uri="{BB962C8B-B14F-4D97-AF65-F5344CB8AC3E}">
        <p14:creationId xmlns:p14="http://schemas.microsoft.com/office/powerpoint/2010/main" val="3311379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A7DCB7-87D5-4885-87FB-852279BE1567}"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3FA02-868D-477A-B826-0E32E0F7B069}" type="slidenum">
              <a:rPr lang="en-US" smtClean="0"/>
              <a:t>‹#›</a:t>
            </a:fld>
            <a:endParaRPr lang="en-US"/>
          </a:p>
        </p:txBody>
      </p:sp>
    </p:spTree>
    <p:extLst>
      <p:ext uri="{BB962C8B-B14F-4D97-AF65-F5344CB8AC3E}">
        <p14:creationId xmlns:p14="http://schemas.microsoft.com/office/powerpoint/2010/main" val="2366162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A7DCB7-87D5-4885-87FB-852279BE1567}"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3FA02-868D-477A-B826-0E32E0F7B069}" type="slidenum">
              <a:rPr lang="en-US" smtClean="0"/>
              <a:t>‹#›</a:t>
            </a:fld>
            <a:endParaRPr lang="en-US"/>
          </a:p>
        </p:txBody>
      </p:sp>
    </p:spTree>
    <p:extLst>
      <p:ext uri="{BB962C8B-B14F-4D97-AF65-F5344CB8AC3E}">
        <p14:creationId xmlns:p14="http://schemas.microsoft.com/office/powerpoint/2010/main" val="2776221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A7DCB7-87D5-4885-87FB-852279BE1567}"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3FA02-868D-477A-B826-0E32E0F7B069}" type="slidenum">
              <a:rPr lang="en-US" smtClean="0"/>
              <a:t>‹#›</a:t>
            </a:fld>
            <a:endParaRPr lang="en-US"/>
          </a:p>
        </p:txBody>
      </p:sp>
    </p:spTree>
    <p:extLst>
      <p:ext uri="{BB962C8B-B14F-4D97-AF65-F5344CB8AC3E}">
        <p14:creationId xmlns:p14="http://schemas.microsoft.com/office/powerpoint/2010/main" val="4280587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A7DCB7-87D5-4885-87FB-852279BE1567}"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C3FA02-868D-477A-B826-0E32E0F7B069}" type="slidenum">
              <a:rPr lang="en-US" smtClean="0"/>
              <a:t>‹#›</a:t>
            </a:fld>
            <a:endParaRPr lang="en-US"/>
          </a:p>
        </p:txBody>
      </p:sp>
    </p:spTree>
    <p:extLst>
      <p:ext uri="{BB962C8B-B14F-4D97-AF65-F5344CB8AC3E}">
        <p14:creationId xmlns:p14="http://schemas.microsoft.com/office/powerpoint/2010/main" val="280202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A7DCB7-87D5-4885-87FB-852279BE1567}" type="datetimeFigureOut">
              <a:rPr lang="en-US" smtClean="0"/>
              <a:t>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C3FA02-868D-477A-B826-0E32E0F7B069}" type="slidenum">
              <a:rPr lang="en-US" smtClean="0"/>
              <a:t>‹#›</a:t>
            </a:fld>
            <a:endParaRPr lang="en-US"/>
          </a:p>
        </p:txBody>
      </p:sp>
    </p:spTree>
    <p:extLst>
      <p:ext uri="{BB962C8B-B14F-4D97-AF65-F5344CB8AC3E}">
        <p14:creationId xmlns:p14="http://schemas.microsoft.com/office/powerpoint/2010/main" val="3179384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A7DCB7-87D5-4885-87FB-852279BE1567}" type="datetimeFigureOut">
              <a:rPr lang="en-US" smtClean="0"/>
              <a:t>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C3FA02-868D-477A-B826-0E32E0F7B069}" type="slidenum">
              <a:rPr lang="en-US" smtClean="0"/>
              <a:t>‹#›</a:t>
            </a:fld>
            <a:endParaRPr lang="en-US"/>
          </a:p>
        </p:txBody>
      </p:sp>
    </p:spTree>
    <p:extLst>
      <p:ext uri="{BB962C8B-B14F-4D97-AF65-F5344CB8AC3E}">
        <p14:creationId xmlns:p14="http://schemas.microsoft.com/office/powerpoint/2010/main" val="2286803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A7DCB7-87D5-4885-87FB-852279BE1567}" type="datetimeFigureOut">
              <a:rPr lang="en-US" smtClean="0"/>
              <a:t>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C3FA02-868D-477A-B826-0E32E0F7B069}" type="slidenum">
              <a:rPr lang="en-US" smtClean="0"/>
              <a:t>‹#›</a:t>
            </a:fld>
            <a:endParaRPr lang="en-US"/>
          </a:p>
        </p:txBody>
      </p:sp>
    </p:spTree>
    <p:extLst>
      <p:ext uri="{BB962C8B-B14F-4D97-AF65-F5344CB8AC3E}">
        <p14:creationId xmlns:p14="http://schemas.microsoft.com/office/powerpoint/2010/main" val="471348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A7DCB7-87D5-4885-87FB-852279BE1567}"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C3FA02-868D-477A-B826-0E32E0F7B069}" type="slidenum">
              <a:rPr lang="en-US" smtClean="0"/>
              <a:t>‹#›</a:t>
            </a:fld>
            <a:endParaRPr lang="en-US"/>
          </a:p>
        </p:txBody>
      </p:sp>
    </p:spTree>
    <p:extLst>
      <p:ext uri="{BB962C8B-B14F-4D97-AF65-F5344CB8AC3E}">
        <p14:creationId xmlns:p14="http://schemas.microsoft.com/office/powerpoint/2010/main" val="3879727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A7DCB7-87D5-4885-87FB-852279BE1567}"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C3FA02-868D-477A-B826-0E32E0F7B069}" type="slidenum">
              <a:rPr lang="en-US" smtClean="0"/>
              <a:t>‹#›</a:t>
            </a:fld>
            <a:endParaRPr lang="en-US"/>
          </a:p>
        </p:txBody>
      </p:sp>
    </p:spTree>
    <p:extLst>
      <p:ext uri="{BB962C8B-B14F-4D97-AF65-F5344CB8AC3E}">
        <p14:creationId xmlns:p14="http://schemas.microsoft.com/office/powerpoint/2010/main" val="3518862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7DCB7-87D5-4885-87FB-852279BE1567}" type="datetimeFigureOut">
              <a:rPr lang="en-US" smtClean="0"/>
              <a:t>2/19/2024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C3FA02-868D-477A-B826-0E32E0F7B069}" type="slidenum">
              <a:rPr lang="en-US" smtClean="0"/>
              <a:t>‹#›</a:t>
            </a:fld>
            <a:endParaRPr lang="en-US"/>
          </a:p>
        </p:txBody>
      </p:sp>
    </p:spTree>
    <p:extLst>
      <p:ext uri="{BB962C8B-B14F-4D97-AF65-F5344CB8AC3E}">
        <p14:creationId xmlns:p14="http://schemas.microsoft.com/office/powerpoint/2010/main" val="79435625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onlinelearningconsortium.org/5-tips-for-increasing-student-engagement-online/" TargetMode="External"/><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hyperlink" Target="https://onlinelearningconsortium.org/enhancing-teacher-engagement-in-virtual-classrooms/" TargetMode="External"/><Relationship Id="rId5" Type="http://schemas.openxmlformats.org/officeDocument/2006/relationships/hyperlink" Target="https://distancelearning.louisiana.edu/teach-online/best-practices-online-education/best-practices-online-teaching" TargetMode="External"/><Relationship Id="rId4" Type="http://schemas.openxmlformats.org/officeDocument/2006/relationships/hyperlink" Target="https://doi.org/10.24059/olj.v27i2.3287"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abarefield@augusta.ed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7" name="Rectangle 1046">
            <a:extLst>
              <a:ext uri="{FF2B5EF4-FFF2-40B4-BE49-F238E27FC236}">
                <a16:creationId xmlns:a16="http://schemas.microsoft.com/office/drawing/2014/main" id="{2B577FF9-3543-4875-815D-3D87BD8A2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F46E6557-7942-026C-47BA-03818253FD49}"/>
              </a:ext>
            </a:extLst>
          </p:cNvPr>
          <p:cNvSpPr>
            <a:spLocks noGrp="1"/>
          </p:cNvSpPr>
          <p:nvPr>
            <p:ph type="ctrTitle"/>
          </p:nvPr>
        </p:nvSpPr>
        <p:spPr>
          <a:xfrm>
            <a:off x="874815" y="798703"/>
            <a:ext cx="5221185" cy="3072015"/>
          </a:xfrm>
        </p:spPr>
        <p:txBody>
          <a:bodyPr anchor="b">
            <a:normAutofit/>
          </a:bodyPr>
          <a:lstStyle/>
          <a:p>
            <a:r>
              <a:rPr lang="en-US" sz="5100" b="1"/>
              <a:t>Online Course Engagement in the Health Sciences Profession</a:t>
            </a:r>
          </a:p>
        </p:txBody>
      </p:sp>
      <p:sp>
        <p:nvSpPr>
          <p:cNvPr id="3" name="Subtitle 2">
            <a:extLst>
              <a:ext uri="{FF2B5EF4-FFF2-40B4-BE49-F238E27FC236}">
                <a16:creationId xmlns:a16="http://schemas.microsoft.com/office/drawing/2014/main" id="{7925E1DD-FD09-EFF5-FFCB-EF460D4051C7}"/>
              </a:ext>
            </a:extLst>
          </p:cNvPr>
          <p:cNvSpPr>
            <a:spLocks noGrp="1"/>
          </p:cNvSpPr>
          <p:nvPr>
            <p:ph type="subTitle" idx="1"/>
          </p:nvPr>
        </p:nvSpPr>
        <p:spPr>
          <a:xfrm>
            <a:off x="870148" y="3962792"/>
            <a:ext cx="5221185" cy="2102108"/>
          </a:xfrm>
        </p:spPr>
        <p:txBody>
          <a:bodyPr anchor="t">
            <a:normAutofit/>
          </a:bodyPr>
          <a:lstStyle/>
          <a:p>
            <a:r>
              <a:rPr lang="en-US" dirty="0"/>
              <a:t>By:</a:t>
            </a:r>
          </a:p>
          <a:p>
            <a:r>
              <a:rPr lang="en-US" dirty="0"/>
              <a:t>Kimberly Moore, MS, RHIA, CSTR</a:t>
            </a:r>
          </a:p>
          <a:p>
            <a:r>
              <a:rPr lang="en-US" dirty="0"/>
              <a:t>Lori Prince, MSA, RHIA, CCS</a:t>
            </a:r>
          </a:p>
          <a:p>
            <a:r>
              <a:rPr lang="en-US" dirty="0"/>
              <a:t>Amanda Barefield, EdD, RHIA, LNHA</a:t>
            </a:r>
          </a:p>
        </p:txBody>
      </p:sp>
      <p:sp>
        <p:nvSpPr>
          <p:cNvPr id="1049" name="Freeform: Shape 1048">
            <a:extLst>
              <a:ext uri="{FF2B5EF4-FFF2-40B4-BE49-F238E27FC236}">
                <a16:creationId xmlns:a16="http://schemas.microsoft.com/office/drawing/2014/main" id="{F5569EEC-E12F-4856-B407-02B2813A4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051" name="Freeform: Shape 1050">
            <a:extLst>
              <a:ext uri="{FF2B5EF4-FFF2-40B4-BE49-F238E27FC236}">
                <a16:creationId xmlns:a16="http://schemas.microsoft.com/office/drawing/2014/main" id="{CF860788-3A6A-45A3-B3F1-06F159665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Augusta University brings back the 'A' in new branding">
            <a:extLst>
              <a:ext uri="{FF2B5EF4-FFF2-40B4-BE49-F238E27FC236}">
                <a16:creationId xmlns:a16="http://schemas.microsoft.com/office/drawing/2014/main" id="{FE099E62-0B18-1D73-A995-F3BEFCC7252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651243" y="1466761"/>
            <a:ext cx="4939504" cy="3541531"/>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a:noFill/>
          <a:extLst>
            <a:ext uri="{909E8E84-426E-40DD-AFC4-6F175D3DCCD1}">
              <a14:hiddenFill xmlns:a14="http://schemas.microsoft.com/office/drawing/2010/main">
                <a:solidFill>
                  <a:srgbClr val="FFFFFF"/>
                </a:solidFill>
              </a14:hiddenFill>
            </a:ext>
          </a:extLst>
        </p:spPr>
      </p:pic>
      <p:sp>
        <p:nvSpPr>
          <p:cNvPr id="1053" name="Freeform: Shape 1052">
            <a:extLst>
              <a:ext uri="{FF2B5EF4-FFF2-40B4-BE49-F238E27FC236}">
                <a16:creationId xmlns:a16="http://schemas.microsoft.com/office/drawing/2014/main" id="{DF1E3393-B852-4883-B778-ED3525112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55" name="Freeform: Shape 1054">
            <a:extLst>
              <a:ext uri="{FF2B5EF4-FFF2-40B4-BE49-F238E27FC236}">
                <a16:creationId xmlns:a16="http://schemas.microsoft.com/office/drawing/2014/main" id="{39853D09-4205-4CC7-83EB-288E886AC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440"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1057" name="Freeform: Shape 1056">
            <a:extLst>
              <a:ext uri="{FF2B5EF4-FFF2-40B4-BE49-F238E27FC236}">
                <a16:creationId xmlns:a16="http://schemas.microsoft.com/office/drawing/2014/main" id="{0D040B79-3E73-4A31-840D-D6B9C9FDF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7511"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59" name="Freeform: Shape 1058">
            <a:extLst>
              <a:ext uri="{FF2B5EF4-FFF2-40B4-BE49-F238E27FC236}">
                <a16:creationId xmlns:a16="http://schemas.microsoft.com/office/drawing/2014/main" id="{156C6AE5-3F8B-42AC-9EA4-1B686A11E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50"/>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2311189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3DBF6B-BD6A-5A4A-E267-6212932A624D}"/>
              </a:ext>
            </a:extLst>
          </p:cNvPr>
          <p:cNvSpPr>
            <a:spLocks noGrp="1"/>
          </p:cNvSpPr>
          <p:nvPr>
            <p:ph type="title"/>
          </p:nvPr>
        </p:nvSpPr>
        <p:spPr>
          <a:xfrm>
            <a:off x="838200" y="365125"/>
            <a:ext cx="10515600" cy="1325563"/>
          </a:xfrm>
        </p:spPr>
        <p:txBody>
          <a:bodyPr>
            <a:normAutofit/>
          </a:bodyPr>
          <a:lstStyle/>
          <a:p>
            <a:r>
              <a:rPr lang="en-US" sz="5400" b="1"/>
              <a:t>Virtual Classroom Teacher Presence </a:t>
            </a:r>
          </a:p>
        </p:txBody>
      </p:sp>
      <p:sp>
        <p:nvSpPr>
          <p:cNvPr id="3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0FAE972-0772-0F2D-E634-2BDF1E9434BC}"/>
              </a:ext>
            </a:extLst>
          </p:cNvPr>
          <p:cNvSpPr>
            <a:spLocks noGrp="1"/>
          </p:cNvSpPr>
          <p:nvPr>
            <p:ph idx="1"/>
          </p:nvPr>
        </p:nvSpPr>
        <p:spPr>
          <a:xfrm>
            <a:off x="838200" y="1929384"/>
            <a:ext cx="10515600" cy="4251960"/>
          </a:xfrm>
        </p:spPr>
        <p:txBody>
          <a:bodyPr>
            <a:normAutofit/>
          </a:bodyPr>
          <a:lstStyle/>
          <a:p>
            <a:r>
              <a:rPr lang="en-US" b="1" dirty="0">
                <a:solidFill>
                  <a:srgbClr val="000000"/>
                </a:solidFill>
                <a:effectLst/>
                <a:latin typeface="Calibri" panose="020F0502020204030204" pitchFamily="34" charset="0"/>
                <a:ea typeface="Times New Roman" panose="02020603050405020304" pitchFamily="18" charset="0"/>
              </a:rPr>
              <a:t>Impacts Overall Experience for Learners</a:t>
            </a:r>
            <a:endParaRPr lang="en-US" b="1" dirty="0"/>
          </a:p>
          <a:p>
            <a:pPr lvl="1"/>
            <a:r>
              <a:rPr lang="en-US" sz="2000" b="1" u="sng" dirty="0"/>
              <a:t>Course Design</a:t>
            </a:r>
          </a:p>
          <a:p>
            <a:pPr lvl="2"/>
            <a:r>
              <a:rPr lang="en-US" dirty="0"/>
              <a:t>Includes well structured and intentionally designed classroom for integrating community building and digital environment interaction</a:t>
            </a:r>
          </a:p>
          <a:p>
            <a:pPr lvl="1"/>
            <a:r>
              <a:rPr lang="en-US" sz="2000" b="1" u="sng" dirty="0"/>
              <a:t>Teacher Presence</a:t>
            </a:r>
          </a:p>
          <a:p>
            <a:pPr lvl="2"/>
            <a:r>
              <a:rPr lang="en-US" dirty="0"/>
              <a:t>Communication opportunities include virtual classroom feedback, virtual office hours available and synchronous meetings</a:t>
            </a:r>
          </a:p>
          <a:p>
            <a:pPr lvl="1"/>
            <a:r>
              <a:rPr lang="en-US" sz="2000" b="1" u="sng" dirty="0"/>
              <a:t>Interaction</a:t>
            </a:r>
          </a:p>
          <a:p>
            <a:pPr lvl="2"/>
            <a:r>
              <a:rPr lang="en-US" dirty="0"/>
              <a:t>Opportunity for peer engagement and content engagement</a:t>
            </a:r>
          </a:p>
          <a:p>
            <a:pPr lvl="1"/>
            <a:r>
              <a:rPr lang="en-US" sz="2000" b="1" u="sng" dirty="0"/>
              <a:t>Continuous Improvement</a:t>
            </a:r>
          </a:p>
          <a:p>
            <a:pPr lvl="2"/>
            <a:r>
              <a:rPr lang="en-US" dirty="0"/>
              <a:t>Reviewing anonymous student feedback about course experience</a:t>
            </a:r>
          </a:p>
          <a:p>
            <a:pPr lvl="2"/>
            <a:r>
              <a:rPr lang="en-US" dirty="0"/>
              <a:t>Invite an instructor peer to audit course content</a:t>
            </a:r>
          </a:p>
        </p:txBody>
      </p:sp>
    </p:spTree>
    <p:extLst>
      <p:ext uri="{BB962C8B-B14F-4D97-AF65-F5344CB8AC3E}">
        <p14:creationId xmlns:p14="http://schemas.microsoft.com/office/powerpoint/2010/main" val="1140039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DCCA3F-FEEE-3751-5F8A-05C805AA985A}"/>
              </a:ext>
            </a:extLst>
          </p:cNvPr>
          <p:cNvSpPr>
            <a:spLocks noGrp="1"/>
          </p:cNvSpPr>
          <p:nvPr>
            <p:ph type="title"/>
          </p:nvPr>
        </p:nvSpPr>
        <p:spPr>
          <a:xfrm>
            <a:off x="838200" y="365125"/>
            <a:ext cx="10515600" cy="1325563"/>
          </a:xfrm>
        </p:spPr>
        <p:txBody>
          <a:bodyPr vert="horz" lIns="91440" tIns="45720" rIns="91440" bIns="45720" rtlCol="0">
            <a:normAutofit/>
          </a:bodyPr>
          <a:lstStyle/>
          <a:p>
            <a:r>
              <a:rPr lang="en-US" sz="4600" b="1" kern="1200" dirty="0">
                <a:latin typeface="+mj-lt"/>
                <a:ea typeface="+mj-ea"/>
                <a:cs typeface="+mj-cs"/>
              </a:rPr>
              <a:t>Students' response to satisfaction survey…</a:t>
            </a:r>
          </a:p>
        </p:txBody>
      </p:sp>
      <p:sp>
        <p:nvSpPr>
          <p:cNvPr id="49"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5">
            <a:extLst>
              <a:ext uri="{FF2B5EF4-FFF2-40B4-BE49-F238E27FC236}">
                <a16:creationId xmlns:a16="http://schemas.microsoft.com/office/drawing/2014/main" id="{63EDDA79-34D6-81CD-DC49-8D232313D08C}"/>
              </a:ext>
            </a:extLst>
          </p:cNvPr>
          <p:cNvGraphicFramePr>
            <a:graphicFrameLocks noGrp="1"/>
          </p:cNvGraphicFramePr>
          <p:nvPr>
            <p:ph idx="1"/>
            <p:extLst>
              <p:ext uri="{D42A27DB-BD31-4B8C-83A1-F6EECF244321}">
                <p14:modId xmlns:p14="http://schemas.microsoft.com/office/powerpoint/2010/main" val="2342449203"/>
              </p:ext>
            </p:extLst>
          </p:nvPr>
        </p:nvGraphicFramePr>
        <p:xfrm>
          <a:off x="241300" y="2228086"/>
          <a:ext cx="11112500" cy="462991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1E6D32F1-1393-553F-3CA9-910061F7BAFE}"/>
              </a:ext>
            </a:extLst>
          </p:cNvPr>
          <p:cNvSpPr txBox="1"/>
          <p:nvPr/>
        </p:nvSpPr>
        <p:spPr>
          <a:xfrm>
            <a:off x="1261872" y="2624328"/>
            <a:ext cx="1024128" cy="369332"/>
          </a:xfrm>
          <a:prstGeom prst="rect">
            <a:avLst/>
          </a:prstGeom>
          <a:noFill/>
        </p:spPr>
        <p:txBody>
          <a:bodyPr wrap="square" rtlCol="0">
            <a:spAutoFit/>
          </a:bodyPr>
          <a:lstStyle/>
          <a:p>
            <a:r>
              <a:rPr lang="en-US" dirty="0"/>
              <a:t>N=41</a:t>
            </a:r>
          </a:p>
        </p:txBody>
      </p:sp>
    </p:spTree>
    <p:extLst>
      <p:ext uri="{BB962C8B-B14F-4D97-AF65-F5344CB8AC3E}">
        <p14:creationId xmlns:p14="http://schemas.microsoft.com/office/powerpoint/2010/main" val="1724476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F9508729-9239-EADA-637B-0D534F6A30C8}"/>
              </a:ext>
            </a:extLst>
          </p:cNvPr>
          <p:cNvGraphicFramePr>
            <a:graphicFrameLocks noGrp="1"/>
          </p:cNvGraphicFramePr>
          <p:nvPr>
            <p:ph idx="1"/>
            <p:extLst>
              <p:ext uri="{D42A27DB-BD31-4B8C-83A1-F6EECF244321}">
                <p14:modId xmlns:p14="http://schemas.microsoft.com/office/powerpoint/2010/main" val="3153247704"/>
              </p:ext>
            </p:extLst>
          </p:nvPr>
        </p:nvGraphicFramePr>
        <p:xfrm>
          <a:off x="482600" y="1249835"/>
          <a:ext cx="10779760" cy="5354164"/>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1BF39975-8810-8A70-51F0-AA50951A0E5D}"/>
              </a:ext>
            </a:extLst>
          </p:cNvPr>
          <p:cNvSpPr txBox="1"/>
          <p:nvPr/>
        </p:nvSpPr>
        <p:spPr>
          <a:xfrm>
            <a:off x="838200" y="603504"/>
            <a:ext cx="10088880" cy="1077218"/>
          </a:xfrm>
          <a:prstGeom prst="rect">
            <a:avLst/>
          </a:prstGeom>
          <a:noFill/>
        </p:spPr>
        <p:txBody>
          <a:bodyPr wrap="square" rtlCol="0">
            <a:spAutoFit/>
          </a:bodyPr>
          <a:lstStyle/>
          <a:p>
            <a:pPr algn="ctr"/>
            <a:r>
              <a:rPr lang="en-US" sz="3600" dirty="0">
                <a:solidFill>
                  <a:srgbClr val="000000"/>
                </a:solidFill>
                <a:effectLst/>
                <a:latin typeface="Tahoma" panose="020B0604030504040204" pitchFamily="34" charset="0"/>
                <a:ea typeface="Times New Roman" panose="02020603050405020304" pitchFamily="18" charset="0"/>
              </a:rPr>
              <a:t>Program Feedback Results</a:t>
            </a:r>
          </a:p>
          <a:p>
            <a:pPr algn="ctr"/>
            <a:r>
              <a:rPr lang="en-US" sz="2800" b="1" dirty="0">
                <a:latin typeface="+mj-lt"/>
              </a:rPr>
              <a:t>HI/HIA Delivery Method</a:t>
            </a:r>
          </a:p>
        </p:txBody>
      </p:sp>
      <p:sp>
        <p:nvSpPr>
          <p:cNvPr id="3" name="TextBox 2">
            <a:extLst>
              <a:ext uri="{FF2B5EF4-FFF2-40B4-BE49-F238E27FC236}">
                <a16:creationId xmlns:a16="http://schemas.microsoft.com/office/drawing/2014/main" id="{E5644FF1-334D-0080-E72F-CEAD4C6753B7}"/>
              </a:ext>
            </a:extLst>
          </p:cNvPr>
          <p:cNvSpPr txBox="1"/>
          <p:nvPr/>
        </p:nvSpPr>
        <p:spPr>
          <a:xfrm>
            <a:off x="929640" y="2116889"/>
            <a:ext cx="863600" cy="369332"/>
          </a:xfrm>
          <a:prstGeom prst="rect">
            <a:avLst/>
          </a:prstGeom>
          <a:noFill/>
        </p:spPr>
        <p:txBody>
          <a:bodyPr wrap="square" rtlCol="0">
            <a:spAutoFit/>
          </a:bodyPr>
          <a:lstStyle/>
          <a:p>
            <a:r>
              <a:rPr lang="en-US" dirty="0"/>
              <a:t>N=31</a:t>
            </a:r>
          </a:p>
        </p:txBody>
      </p:sp>
    </p:spTree>
    <p:extLst>
      <p:ext uri="{BB962C8B-B14F-4D97-AF65-F5344CB8AC3E}">
        <p14:creationId xmlns:p14="http://schemas.microsoft.com/office/powerpoint/2010/main" val="597011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D11FD0E-2D27-4A5A-949D-222E61ECB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BC8109F-B452-45EE-8BB3-65433C039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6EAC2A3-04B8-2C82-328D-7A2488C9DB6D}"/>
              </a:ext>
            </a:extLst>
          </p:cNvPr>
          <p:cNvSpPr>
            <a:spLocks noGrp="1"/>
          </p:cNvSpPr>
          <p:nvPr>
            <p:ph type="title"/>
          </p:nvPr>
        </p:nvSpPr>
        <p:spPr>
          <a:xfrm>
            <a:off x="475923" y="0"/>
            <a:ext cx="8958944" cy="1892300"/>
          </a:xfrm>
        </p:spPr>
        <p:txBody>
          <a:bodyPr>
            <a:normAutofit/>
          </a:bodyPr>
          <a:lstStyle/>
          <a:p>
            <a:r>
              <a:rPr lang="en-US" sz="3400" b="1" dirty="0"/>
              <a:t>Survey Findings:  What are we doing to Engage Students in the Online Environment?</a:t>
            </a:r>
          </a:p>
        </p:txBody>
      </p:sp>
      <p:graphicFrame>
        <p:nvGraphicFramePr>
          <p:cNvPr id="7" name="Content Placeholder 6">
            <a:extLst>
              <a:ext uri="{FF2B5EF4-FFF2-40B4-BE49-F238E27FC236}">
                <a16:creationId xmlns:a16="http://schemas.microsoft.com/office/drawing/2014/main" id="{E83EF48A-6F39-5EAD-9E5C-3C1BBCF7A2DE}"/>
              </a:ext>
            </a:extLst>
          </p:cNvPr>
          <p:cNvGraphicFramePr>
            <a:graphicFrameLocks noGrp="1"/>
          </p:cNvGraphicFramePr>
          <p:nvPr>
            <p:ph idx="1"/>
            <p:extLst>
              <p:ext uri="{D42A27DB-BD31-4B8C-83A1-F6EECF244321}">
                <p14:modId xmlns:p14="http://schemas.microsoft.com/office/powerpoint/2010/main" val="311646229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0EAAAE98-C50F-BA72-4428-8AB0DD88DD38}"/>
              </a:ext>
            </a:extLst>
          </p:cNvPr>
          <p:cNvSpPr txBox="1"/>
          <p:nvPr/>
        </p:nvSpPr>
        <p:spPr>
          <a:xfrm>
            <a:off x="9434867" y="1534160"/>
            <a:ext cx="1918933" cy="369332"/>
          </a:xfrm>
          <a:prstGeom prst="rect">
            <a:avLst/>
          </a:prstGeom>
          <a:noFill/>
        </p:spPr>
        <p:txBody>
          <a:bodyPr wrap="square" rtlCol="0">
            <a:spAutoFit/>
          </a:bodyPr>
          <a:lstStyle/>
          <a:p>
            <a:r>
              <a:rPr lang="en-US" dirty="0"/>
              <a:t>N= 41</a:t>
            </a:r>
          </a:p>
        </p:txBody>
      </p:sp>
    </p:spTree>
    <p:extLst>
      <p:ext uri="{BB962C8B-B14F-4D97-AF65-F5344CB8AC3E}">
        <p14:creationId xmlns:p14="http://schemas.microsoft.com/office/powerpoint/2010/main" val="3401309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0FE2D22C-409B-48AF-B24F-7988A8F7F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5" name="Rectangle 4104">
            <a:extLst>
              <a:ext uri="{FF2B5EF4-FFF2-40B4-BE49-F238E27FC236}">
                <a16:creationId xmlns:a16="http://schemas.microsoft.com/office/drawing/2014/main" id="{90464369-70FA-42AF-948F-80664CA7B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46816"/>
          </a:xfrm>
          <a:prstGeom prst="rect">
            <a:avLst/>
          </a:prstGeom>
          <a:solidFill>
            <a:schemeClr val="bg1">
              <a:lumMod val="85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DEE7D6-D08E-FB74-5BFE-3F01D5079B5F}"/>
              </a:ext>
            </a:extLst>
          </p:cNvPr>
          <p:cNvSpPr>
            <a:spLocks noGrp="1"/>
          </p:cNvSpPr>
          <p:nvPr>
            <p:ph type="title"/>
          </p:nvPr>
        </p:nvSpPr>
        <p:spPr>
          <a:xfrm>
            <a:off x="5764783" y="349664"/>
            <a:ext cx="5845571" cy="1638377"/>
          </a:xfrm>
        </p:spPr>
        <p:txBody>
          <a:bodyPr vert="horz" lIns="91440" tIns="45720" rIns="91440" bIns="45720" rtlCol="0" anchor="b">
            <a:normAutofit/>
          </a:bodyPr>
          <a:lstStyle/>
          <a:p>
            <a:r>
              <a:rPr lang="en-US" sz="4800" b="1"/>
              <a:t>References</a:t>
            </a:r>
          </a:p>
        </p:txBody>
      </p:sp>
      <p:sp>
        <p:nvSpPr>
          <p:cNvPr id="4107" name="Rectangle 4106">
            <a:extLst>
              <a:ext uri="{FF2B5EF4-FFF2-40B4-BE49-F238E27FC236}">
                <a16:creationId xmlns:a16="http://schemas.microsoft.com/office/drawing/2014/main" id="{A648176E-454C-437C-B0FC-9B82FCF32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644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9" name="Rectangle 4108">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1" name="Rectangle 4110">
            <a:extLst>
              <a:ext uri="{FF2B5EF4-FFF2-40B4-BE49-F238E27FC236}">
                <a16:creationId xmlns:a16="http://schemas.microsoft.com/office/drawing/2014/main" id="{CC552A98-EF7D-4D42-AB69-066B786AB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185" y="399675"/>
            <a:ext cx="4647368" cy="5809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a:extLst>
              <a:ext uri="{FF2B5EF4-FFF2-40B4-BE49-F238E27FC236}">
                <a16:creationId xmlns:a16="http://schemas.microsoft.com/office/drawing/2014/main" id="{2412FD1A-6461-435F-8BB3-880BB634B0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295" r="17842" b="-1"/>
          <a:stretch/>
        </p:blipFill>
        <p:spPr bwMode="auto">
          <a:xfrm>
            <a:off x="535110" y="627954"/>
            <a:ext cx="4235516" cy="535337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54EB30-FEB9-3E86-ADD4-5A200608F90B}"/>
              </a:ext>
            </a:extLst>
          </p:cNvPr>
          <p:cNvSpPr txBox="1"/>
          <p:nvPr/>
        </p:nvSpPr>
        <p:spPr>
          <a:xfrm>
            <a:off x="5766262" y="2620641"/>
            <a:ext cx="5837750" cy="3023702"/>
          </a:xfrm>
          <a:prstGeom prst="rect">
            <a:avLst/>
          </a:prstGeom>
        </p:spPr>
        <p:txBody>
          <a:bodyPr vert="horz" lIns="91440" tIns="45720" rIns="91440" bIns="45720" rtlCol="0" anchor="ctr">
            <a:normAutofit/>
          </a:bodyPr>
          <a:lstStyle/>
          <a:p>
            <a:pPr marL="457200" indent="-228600" defTabSz="914400">
              <a:lnSpc>
                <a:spcPct val="90000"/>
              </a:lnSpc>
              <a:spcAft>
                <a:spcPts val="600"/>
              </a:spcAft>
              <a:buFont typeface="Arial" panose="020B0604020202020204" pitchFamily="34" charset="0"/>
              <a:buChar char="•"/>
            </a:pPr>
            <a:r>
              <a:rPr lang="en-US" sz="1400" b="0" i="1">
                <a:effectLst/>
              </a:rPr>
              <a:t>5 tips for increasing student engagement online</a:t>
            </a:r>
            <a:r>
              <a:rPr lang="en-US" sz="1400" b="0" i="0">
                <a:effectLst/>
              </a:rPr>
              <a:t>. (2021, January 4). OLC. </a:t>
            </a:r>
            <a:r>
              <a:rPr lang="en-US" sz="1400" b="0" i="0" u="none" strike="noStrike">
                <a:effectLst/>
                <a:hlinkClick r:id="rId3"/>
              </a:rPr>
              <a:t>https://onlinelearningconsortium.org/5-tips-for-increasing-student-engagement-online/</a:t>
            </a:r>
            <a:endParaRPr lang="en-US" sz="1400" b="0" i="0">
              <a:effectLst/>
            </a:endParaRPr>
          </a:p>
          <a:p>
            <a:pPr marL="457200" indent="-228600" defTabSz="914400">
              <a:lnSpc>
                <a:spcPct val="90000"/>
              </a:lnSpc>
              <a:spcAft>
                <a:spcPts val="600"/>
              </a:spcAft>
              <a:buFont typeface="Arial" panose="020B0604020202020204" pitchFamily="34" charset="0"/>
              <a:buChar char="•"/>
            </a:pPr>
            <a:r>
              <a:rPr lang="en-US" sz="1400" b="0" i="0">
                <a:effectLst/>
              </a:rPr>
              <a:t>Bedi, A. (2023). Keep learning: Student engagement in an online environment. </a:t>
            </a:r>
            <a:r>
              <a:rPr lang="en-US" sz="1400" b="0" i="1">
                <a:effectLst/>
              </a:rPr>
              <a:t>Online Learning</a:t>
            </a:r>
            <a:r>
              <a:rPr lang="en-US" sz="1400" b="0" i="0">
                <a:effectLst/>
              </a:rPr>
              <a:t>, </a:t>
            </a:r>
            <a:r>
              <a:rPr lang="en-US" sz="1400" b="0" i="1">
                <a:effectLst/>
              </a:rPr>
              <a:t>27</a:t>
            </a:r>
            <a:r>
              <a:rPr lang="en-US" sz="1400" b="0" i="0">
                <a:effectLst/>
              </a:rPr>
              <a:t>(2). </a:t>
            </a:r>
            <a:r>
              <a:rPr lang="en-US" sz="1400" b="0" i="0" u="none" strike="noStrike">
                <a:effectLst/>
                <a:hlinkClick r:id="rId4"/>
              </a:rPr>
              <a:t>https://doi.org/10.24059/olj.v27i2.3287</a:t>
            </a:r>
            <a:endParaRPr lang="en-US" sz="1400" b="0" i="0">
              <a:effectLst/>
            </a:endParaRPr>
          </a:p>
          <a:p>
            <a:pPr marL="457200" indent="-228600" defTabSz="914400">
              <a:lnSpc>
                <a:spcPct val="90000"/>
              </a:lnSpc>
              <a:spcAft>
                <a:spcPts val="600"/>
              </a:spcAft>
              <a:buFont typeface="Arial" panose="020B0604020202020204" pitchFamily="34" charset="0"/>
              <a:buChar char="•"/>
            </a:pPr>
            <a:r>
              <a:rPr lang="en-US" sz="1400" b="0" i="1">
                <a:effectLst/>
              </a:rPr>
              <a:t>Best practices for online teaching</a:t>
            </a:r>
            <a:r>
              <a:rPr lang="en-US" sz="1400" b="0" i="0">
                <a:effectLst/>
              </a:rPr>
              <a:t>. (2020, January 23). Distance Learning. </a:t>
            </a:r>
            <a:r>
              <a:rPr lang="en-US" sz="1400" b="0" i="0" u="none" strike="noStrike">
                <a:effectLst/>
                <a:hlinkClick r:id="rId5"/>
              </a:rPr>
              <a:t>https://distancelearning.louisiana.edu/teach-online/best-practices-online-education/best-practices-online-teaching</a:t>
            </a:r>
            <a:endParaRPr lang="en-US" sz="1400" b="0" i="0">
              <a:effectLst/>
            </a:endParaRPr>
          </a:p>
          <a:p>
            <a:pPr marL="457200" indent="-228600" defTabSz="914400">
              <a:lnSpc>
                <a:spcPct val="90000"/>
              </a:lnSpc>
              <a:spcAft>
                <a:spcPts val="600"/>
              </a:spcAft>
              <a:buFont typeface="Arial" panose="020B0604020202020204" pitchFamily="34" charset="0"/>
              <a:buChar char="•"/>
            </a:pPr>
            <a:r>
              <a:rPr lang="en-US" sz="1400" b="0" i="1">
                <a:effectLst/>
              </a:rPr>
              <a:t>The importance of teacher presence in the virtual classroom</a:t>
            </a:r>
            <a:r>
              <a:rPr lang="en-US" sz="1400" b="0" i="0">
                <a:effectLst/>
              </a:rPr>
              <a:t>. (2023, December 9). OLC. </a:t>
            </a:r>
            <a:r>
              <a:rPr lang="en-US" sz="1400" b="0" i="0" u="none" strike="noStrike">
                <a:effectLst/>
                <a:hlinkClick r:id="rId6"/>
              </a:rPr>
              <a:t>https://onlinelearningconsortium.org/enhancing-teacher-engagement-in-virtual-classrooms/</a:t>
            </a:r>
            <a:endParaRPr lang="en-US" sz="1400" b="0" i="0">
              <a:effectLst/>
            </a:endParaRPr>
          </a:p>
        </p:txBody>
      </p:sp>
    </p:spTree>
    <p:extLst>
      <p:ext uri="{BB962C8B-B14F-4D97-AF65-F5344CB8AC3E}">
        <p14:creationId xmlns:p14="http://schemas.microsoft.com/office/powerpoint/2010/main" val="1151993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06BE-E11F-8EE9-0E24-4A872AFE9639}"/>
              </a:ext>
            </a:extLst>
          </p:cNvPr>
          <p:cNvSpPr>
            <a:spLocks noGrp="1"/>
          </p:cNvSpPr>
          <p:nvPr>
            <p:ph type="title"/>
          </p:nvPr>
        </p:nvSpPr>
        <p:spPr>
          <a:xfrm>
            <a:off x="761999" y="761998"/>
            <a:ext cx="8307859" cy="1252153"/>
          </a:xfrm>
        </p:spPr>
        <p:txBody>
          <a:bodyPr anchor="ctr">
            <a:normAutofit/>
          </a:bodyPr>
          <a:lstStyle/>
          <a:p>
            <a:r>
              <a:rPr lang="en-US" sz="4000" b="1" dirty="0"/>
              <a:t>AU HIA Faculty</a:t>
            </a:r>
            <a:br>
              <a:rPr lang="en-US" sz="4000" b="1" dirty="0"/>
            </a:br>
            <a:r>
              <a:rPr lang="en-US" sz="4000" b="1" dirty="0"/>
              <a:t>Contact Information</a:t>
            </a:r>
          </a:p>
        </p:txBody>
      </p:sp>
      <p:sp>
        <p:nvSpPr>
          <p:cNvPr id="3" name="Content Placeholder 2">
            <a:extLst>
              <a:ext uri="{FF2B5EF4-FFF2-40B4-BE49-F238E27FC236}">
                <a16:creationId xmlns:a16="http://schemas.microsoft.com/office/drawing/2014/main" id="{D57E5009-8440-98C4-C13C-C9B9D833F792}"/>
              </a:ext>
            </a:extLst>
          </p:cNvPr>
          <p:cNvSpPr>
            <a:spLocks noGrp="1"/>
          </p:cNvSpPr>
          <p:nvPr>
            <p:ph idx="1"/>
          </p:nvPr>
        </p:nvSpPr>
        <p:spPr>
          <a:xfrm>
            <a:off x="761994" y="1902941"/>
            <a:ext cx="5515238" cy="4337139"/>
          </a:xfrm>
        </p:spPr>
        <p:txBody>
          <a:bodyPr anchor="ctr">
            <a:normAutofit/>
          </a:bodyPr>
          <a:lstStyle/>
          <a:p>
            <a:r>
              <a:rPr lang="en-US" sz="2000" b="1" dirty="0"/>
              <a:t>Kimberly Moore, MS, RHIA, CSTR</a:t>
            </a:r>
          </a:p>
          <a:p>
            <a:r>
              <a:rPr lang="en-US" sz="2000" u="sng" dirty="0"/>
              <a:t>kimbmoore@augusta.edu</a:t>
            </a:r>
          </a:p>
          <a:p>
            <a:endParaRPr lang="en-US" sz="2000" dirty="0"/>
          </a:p>
          <a:p>
            <a:r>
              <a:rPr lang="en-US" sz="2000" b="1" dirty="0"/>
              <a:t>Lori Prince, MSA, RHIA, CCS</a:t>
            </a:r>
          </a:p>
          <a:p>
            <a:r>
              <a:rPr lang="en-US" sz="2000" u="sng" dirty="0"/>
              <a:t>lprince@augusta.edu</a:t>
            </a:r>
          </a:p>
          <a:p>
            <a:endParaRPr lang="en-US" sz="2000" dirty="0"/>
          </a:p>
          <a:p>
            <a:r>
              <a:rPr lang="en-US" sz="2000" b="1" dirty="0"/>
              <a:t>Amanda Barefield, EdD, RHIA, LNHA</a:t>
            </a:r>
          </a:p>
          <a:p>
            <a:r>
              <a:rPr lang="en-US" sz="2000" dirty="0">
                <a:hlinkClick r:id="rId3">
                  <a:extLst>
                    <a:ext uri="{A12FA001-AC4F-418D-AE19-62706E023703}">
                      <ahyp:hlinkClr xmlns:ahyp="http://schemas.microsoft.com/office/drawing/2018/hyperlinkcolor" val="tx"/>
                    </a:ext>
                  </a:extLst>
                </a:hlinkClick>
              </a:rPr>
              <a:t>abarefield@augusta.edu</a:t>
            </a:r>
            <a:r>
              <a:rPr lang="en-US" sz="2000" dirty="0"/>
              <a:t>         </a:t>
            </a:r>
          </a:p>
        </p:txBody>
      </p:sp>
      <p:sp>
        <p:nvSpPr>
          <p:cNvPr id="1033" name="Rectangle 1032">
            <a:extLst>
              <a:ext uri="{FF2B5EF4-FFF2-40B4-BE49-F238E27FC236}">
                <a16:creationId xmlns:a16="http://schemas.microsoft.com/office/drawing/2014/main" id="{0D05C9B4-B5C9-2D4D-23C9-CEE72646F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1"/>
            <a:ext cx="5410200" cy="6858001"/>
          </a:xfrm>
          <a:prstGeom prst="rect">
            <a:avLst/>
          </a:prstGeom>
          <a:solidFill>
            <a:srgbClr val="FFFFFF"/>
          </a:solidFill>
          <a:ln>
            <a:noFill/>
          </a:ln>
          <a:effectLst>
            <a:outerShdw blurRad="266700" dist="215900" dir="858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8" name="Picture 4" descr="Jagwire – Augusta University News">
            <a:extLst>
              <a:ext uri="{FF2B5EF4-FFF2-40B4-BE49-F238E27FC236}">
                <a16:creationId xmlns:a16="http://schemas.microsoft.com/office/drawing/2014/main" id="{8A794DB2-4894-1117-BFB6-10E989C913D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607878" y="1659236"/>
            <a:ext cx="3758045" cy="35369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1353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86AA2DA-281A-4806-8977-D617AEAC8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4185774-6FC0-4B8D-A8DB-A885468896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59988" y="0"/>
            <a:ext cx="2632012" cy="6858000"/>
          </a:xfrm>
          <a:custGeom>
            <a:avLst/>
            <a:gdLst>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57677 w 2632012"/>
              <a:gd name="connsiteY27" fmla="*/ 2548608 h 6858000"/>
              <a:gd name="connsiteX28" fmla="*/ 399465 w 2632012"/>
              <a:gd name="connsiteY28" fmla="*/ 2412506 h 6858000"/>
              <a:gd name="connsiteX29" fmla="*/ 446400 w 2632012"/>
              <a:gd name="connsiteY29" fmla="*/ 2252507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399465 w 2632012"/>
              <a:gd name="connsiteY28" fmla="*/ 2412506 h 6858000"/>
              <a:gd name="connsiteX29" fmla="*/ 446400 w 2632012"/>
              <a:gd name="connsiteY29" fmla="*/ 2252507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46400 w 2632012"/>
              <a:gd name="connsiteY29" fmla="*/ 2252507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245711 w 2632012"/>
              <a:gd name="connsiteY24" fmla="*/ 5066230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219615 w 2632012"/>
              <a:gd name="connsiteY23" fmla="*/ 5557777 h 6858000"/>
              <a:gd name="connsiteX24" fmla="*/ 245711 w 2632012"/>
              <a:gd name="connsiteY24" fmla="*/ 5066230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08456 w 2632012"/>
              <a:gd name="connsiteY22" fmla="*/ 5878851 h 6858000"/>
              <a:gd name="connsiteX23" fmla="*/ 219615 w 2632012"/>
              <a:gd name="connsiteY23" fmla="*/ 5557777 h 6858000"/>
              <a:gd name="connsiteX24" fmla="*/ 245711 w 2632012"/>
              <a:gd name="connsiteY24" fmla="*/ 5066230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2632012" h="6858000">
                <a:moveTo>
                  <a:pt x="932173" y="1512545"/>
                </a:moveTo>
                <a:lnTo>
                  <a:pt x="932462" y="1512581"/>
                </a:lnTo>
                <a:lnTo>
                  <a:pt x="932378" y="1512599"/>
                </a:lnTo>
                <a:cubicBezTo>
                  <a:pt x="930618" y="1512681"/>
                  <a:pt x="930202" y="1512462"/>
                  <a:pt x="932173" y="1512545"/>
                </a:cubicBezTo>
                <a:close/>
                <a:moveTo>
                  <a:pt x="1207569" y="0"/>
                </a:moveTo>
                <a:lnTo>
                  <a:pt x="2632012" y="0"/>
                </a:lnTo>
                <a:lnTo>
                  <a:pt x="2632012" y="6858000"/>
                </a:lnTo>
                <a:lnTo>
                  <a:pt x="13514" y="6858000"/>
                </a:lnTo>
                <a:cubicBezTo>
                  <a:pt x="13399" y="6842943"/>
                  <a:pt x="13285" y="6827886"/>
                  <a:pt x="13170" y="6812829"/>
                </a:cubicBezTo>
                <a:cubicBezTo>
                  <a:pt x="12714" y="6794763"/>
                  <a:pt x="13524" y="6777517"/>
                  <a:pt x="20332" y="6760689"/>
                </a:cubicBezTo>
                <a:cubicBezTo>
                  <a:pt x="10828" y="6746468"/>
                  <a:pt x="7794" y="6733277"/>
                  <a:pt x="25596" y="6721251"/>
                </a:cubicBezTo>
                <a:cubicBezTo>
                  <a:pt x="24143" y="6683539"/>
                  <a:pt x="1631" y="6673595"/>
                  <a:pt x="22507" y="6650499"/>
                </a:cubicBezTo>
                <a:cubicBezTo>
                  <a:pt x="-25124" y="6620536"/>
                  <a:pt x="16765" y="6629253"/>
                  <a:pt x="22444" y="6604241"/>
                </a:cubicBezTo>
                <a:cubicBezTo>
                  <a:pt x="28668" y="6588866"/>
                  <a:pt x="29169" y="6574778"/>
                  <a:pt x="31867" y="6559984"/>
                </a:cubicBezTo>
                <a:cubicBezTo>
                  <a:pt x="4443" y="6566661"/>
                  <a:pt x="62924" y="6515664"/>
                  <a:pt x="38635" y="6515473"/>
                </a:cubicBezTo>
                <a:cubicBezTo>
                  <a:pt x="72259" y="6495428"/>
                  <a:pt x="29118" y="6488543"/>
                  <a:pt x="38467" y="6463736"/>
                </a:cubicBezTo>
                <a:cubicBezTo>
                  <a:pt x="50944" y="6451623"/>
                  <a:pt x="52742" y="6443270"/>
                  <a:pt x="38052" y="6432794"/>
                </a:cubicBezTo>
                <a:cubicBezTo>
                  <a:pt x="98939" y="6376824"/>
                  <a:pt x="58603" y="6351821"/>
                  <a:pt x="80445" y="6301309"/>
                </a:cubicBezTo>
                <a:cubicBezTo>
                  <a:pt x="103917" y="6257537"/>
                  <a:pt x="78836" y="6301310"/>
                  <a:pt x="138157" y="6257030"/>
                </a:cubicBezTo>
                <a:cubicBezTo>
                  <a:pt x="155187" y="6248574"/>
                  <a:pt x="166108" y="6186701"/>
                  <a:pt x="170419" y="6171255"/>
                </a:cubicBezTo>
                <a:cubicBezTo>
                  <a:pt x="174731" y="6155809"/>
                  <a:pt x="166522" y="6166390"/>
                  <a:pt x="164027" y="6164357"/>
                </a:cubicBezTo>
                <a:cubicBezTo>
                  <a:pt x="206228" y="6137678"/>
                  <a:pt x="184454" y="6121750"/>
                  <a:pt x="213309" y="6109331"/>
                </a:cubicBezTo>
                <a:cubicBezTo>
                  <a:pt x="224262" y="6067371"/>
                  <a:pt x="183175" y="5890445"/>
                  <a:pt x="208456" y="5878851"/>
                </a:cubicBezTo>
                <a:cubicBezTo>
                  <a:pt x="225886" y="5808435"/>
                  <a:pt x="192379" y="5574013"/>
                  <a:pt x="219615" y="5557777"/>
                </a:cubicBezTo>
                <a:lnTo>
                  <a:pt x="245711" y="5066230"/>
                </a:lnTo>
                <a:cubicBezTo>
                  <a:pt x="117719" y="4582016"/>
                  <a:pt x="230524" y="4647254"/>
                  <a:pt x="276721" y="4162848"/>
                </a:cubicBezTo>
                <a:lnTo>
                  <a:pt x="343082" y="3059377"/>
                </a:lnTo>
                <a:cubicBezTo>
                  <a:pt x="347947" y="2889121"/>
                  <a:pt x="364765" y="2862299"/>
                  <a:pt x="369630" y="2692043"/>
                </a:cubicBezTo>
                <a:cubicBezTo>
                  <a:pt x="369393" y="2690043"/>
                  <a:pt x="435560" y="2522082"/>
                  <a:pt x="435324" y="2520083"/>
                </a:cubicBezTo>
                <a:lnTo>
                  <a:pt x="482259" y="2336178"/>
                </a:lnTo>
                <a:cubicBezTo>
                  <a:pt x="516201" y="2267350"/>
                  <a:pt x="537443" y="2148254"/>
                  <a:pt x="569515" y="2091909"/>
                </a:cubicBezTo>
                <a:cubicBezTo>
                  <a:pt x="629286" y="2030534"/>
                  <a:pt x="622061" y="2045605"/>
                  <a:pt x="638163" y="1994147"/>
                </a:cubicBezTo>
                <a:cubicBezTo>
                  <a:pt x="633178" y="1967912"/>
                  <a:pt x="705417" y="1945185"/>
                  <a:pt x="737312" y="1871408"/>
                </a:cubicBezTo>
                <a:cubicBezTo>
                  <a:pt x="759407" y="1814663"/>
                  <a:pt x="795838" y="1856475"/>
                  <a:pt x="788501" y="1793826"/>
                </a:cubicBezTo>
                <a:cubicBezTo>
                  <a:pt x="796402" y="1792725"/>
                  <a:pt x="813276" y="1750182"/>
                  <a:pt x="819432" y="1746824"/>
                </a:cubicBezTo>
                <a:lnTo>
                  <a:pt x="843936" y="1697348"/>
                </a:lnTo>
                <a:cubicBezTo>
                  <a:pt x="847635" y="1681502"/>
                  <a:pt x="845709" y="1667584"/>
                  <a:pt x="846526" y="1659754"/>
                </a:cubicBezTo>
                <a:lnTo>
                  <a:pt x="873830" y="1628041"/>
                </a:lnTo>
                <a:lnTo>
                  <a:pt x="890626" y="1599883"/>
                </a:lnTo>
                <a:lnTo>
                  <a:pt x="921288" y="1579569"/>
                </a:lnTo>
                <a:cubicBezTo>
                  <a:pt x="921111" y="1565502"/>
                  <a:pt x="920933" y="1551436"/>
                  <a:pt x="920756" y="1537369"/>
                </a:cubicBezTo>
                <a:cubicBezTo>
                  <a:pt x="918173" y="1533598"/>
                  <a:pt x="943194" y="1519497"/>
                  <a:pt x="946290" y="1514308"/>
                </a:cubicBezTo>
                <a:lnTo>
                  <a:pt x="932462" y="1512581"/>
                </a:lnTo>
                <a:lnTo>
                  <a:pt x="940652" y="1510839"/>
                </a:lnTo>
                <a:cubicBezTo>
                  <a:pt x="944059" y="1509546"/>
                  <a:pt x="947769" y="1507347"/>
                  <a:pt x="950739" y="1503635"/>
                </a:cubicBezTo>
                <a:lnTo>
                  <a:pt x="966405" y="1439967"/>
                </a:lnTo>
                <a:cubicBezTo>
                  <a:pt x="966567" y="1437915"/>
                  <a:pt x="970755" y="1392639"/>
                  <a:pt x="973516" y="1389073"/>
                </a:cubicBezTo>
                <a:lnTo>
                  <a:pt x="986960" y="1351857"/>
                </a:lnTo>
                <a:lnTo>
                  <a:pt x="987761" y="1363479"/>
                </a:lnTo>
                <a:cubicBezTo>
                  <a:pt x="987046" y="1391389"/>
                  <a:pt x="991418" y="1341827"/>
                  <a:pt x="989043" y="1346093"/>
                </a:cubicBezTo>
                <a:lnTo>
                  <a:pt x="986960" y="1351857"/>
                </a:lnTo>
                <a:lnTo>
                  <a:pt x="985769" y="1334556"/>
                </a:lnTo>
                <a:cubicBezTo>
                  <a:pt x="983992" y="1300062"/>
                  <a:pt x="982872" y="1251835"/>
                  <a:pt x="982507" y="1216698"/>
                </a:cubicBezTo>
                <a:cubicBezTo>
                  <a:pt x="989105" y="1176777"/>
                  <a:pt x="968656" y="1115073"/>
                  <a:pt x="984836" y="1082381"/>
                </a:cubicBezTo>
                <a:cubicBezTo>
                  <a:pt x="976467" y="1067557"/>
                  <a:pt x="974466" y="1054191"/>
                  <a:pt x="993140" y="1043366"/>
                </a:cubicBezTo>
                <a:cubicBezTo>
                  <a:pt x="994613" y="1005627"/>
                  <a:pt x="972947" y="994211"/>
                  <a:pt x="995544" y="972540"/>
                </a:cubicBezTo>
                <a:cubicBezTo>
                  <a:pt x="1001437" y="952637"/>
                  <a:pt x="1021106" y="938879"/>
                  <a:pt x="1028500" y="923945"/>
                </a:cubicBezTo>
                <a:cubicBezTo>
                  <a:pt x="1032923" y="901661"/>
                  <a:pt x="1022511" y="861628"/>
                  <a:pt x="1022082" y="838835"/>
                </a:cubicBezTo>
                <a:cubicBezTo>
                  <a:pt x="1057150" y="821053"/>
                  <a:pt x="1014683" y="811325"/>
                  <a:pt x="1025925" y="787183"/>
                </a:cubicBezTo>
                <a:cubicBezTo>
                  <a:pt x="1039299" y="775919"/>
                  <a:pt x="1041738" y="767701"/>
                  <a:pt x="1027904" y="756272"/>
                </a:cubicBezTo>
                <a:cubicBezTo>
                  <a:pt x="1092931" y="704439"/>
                  <a:pt x="1063111" y="690611"/>
                  <a:pt x="1088796" y="641639"/>
                </a:cubicBezTo>
                <a:cubicBezTo>
                  <a:pt x="1115586" y="599503"/>
                  <a:pt x="1101832" y="585408"/>
                  <a:pt x="1164389" y="545140"/>
                </a:cubicBezTo>
                <a:cubicBezTo>
                  <a:pt x="1183904" y="515341"/>
                  <a:pt x="1212474" y="444932"/>
                  <a:pt x="1225321" y="413843"/>
                </a:cubicBezTo>
                <a:cubicBezTo>
                  <a:pt x="1235550" y="389613"/>
                  <a:pt x="1230254" y="392779"/>
                  <a:pt x="1241477" y="358607"/>
                </a:cubicBezTo>
                <a:cubicBezTo>
                  <a:pt x="1244505" y="325057"/>
                  <a:pt x="1241891" y="287714"/>
                  <a:pt x="1246119" y="254866"/>
                </a:cubicBezTo>
                <a:cubicBezTo>
                  <a:pt x="1250325" y="233178"/>
                  <a:pt x="1255354" y="194919"/>
                  <a:pt x="1266837" y="161517"/>
                </a:cubicBezTo>
                <a:cubicBezTo>
                  <a:pt x="1312077" y="135871"/>
                  <a:pt x="1280314" y="75805"/>
                  <a:pt x="1315021" y="54455"/>
                </a:cubicBezTo>
                <a:cubicBezTo>
                  <a:pt x="1325412" y="38765"/>
                  <a:pt x="1323873" y="23602"/>
                  <a:pt x="1319335" y="8880"/>
                </a:cubicBezTo>
                <a:lnTo>
                  <a:pt x="1316402" y="852"/>
                </a:lnTo>
                <a:lnTo>
                  <a:pt x="1207569"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9EA1EBD-15BD-34B9-2869-B8EE05F20FF8}"/>
              </a:ext>
            </a:extLst>
          </p:cNvPr>
          <p:cNvSpPr>
            <a:spLocks noGrp="1"/>
          </p:cNvSpPr>
          <p:nvPr>
            <p:ph type="title"/>
          </p:nvPr>
        </p:nvSpPr>
        <p:spPr>
          <a:xfrm>
            <a:off x="1137038" y="609597"/>
            <a:ext cx="9770022" cy="1330841"/>
          </a:xfrm>
        </p:spPr>
        <p:txBody>
          <a:bodyPr>
            <a:normAutofit/>
          </a:bodyPr>
          <a:lstStyle/>
          <a:p>
            <a:r>
              <a:rPr lang="en-US" b="1"/>
              <a:t>What is Online Engagement</a:t>
            </a:r>
          </a:p>
        </p:txBody>
      </p:sp>
      <p:sp>
        <p:nvSpPr>
          <p:cNvPr id="3" name="Content Placeholder 2">
            <a:extLst>
              <a:ext uri="{FF2B5EF4-FFF2-40B4-BE49-F238E27FC236}">
                <a16:creationId xmlns:a16="http://schemas.microsoft.com/office/drawing/2014/main" id="{0669E718-545A-5B1E-86F6-F382670AF063}"/>
              </a:ext>
            </a:extLst>
          </p:cNvPr>
          <p:cNvSpPr>
            <a:spLocks noGrp="1"/>
          </p:cNvSpPr>
          <p:nvPr>
            <p:ph idx="1"/>
          </p:nvPr>
        </p:nvSpPr>
        <p:spPr>
          <a:xfrm>
            <a:off x="1137038" y="2194100"/>
            <a:ext cx="5950970" cy="3908588"/>
          </a:xfrm>
        </p:spPr>
        <p:txBody>
          <a:bodyPr>
            <a:normAutofit/>
          </a:bodyPr>
          <a:lstStyle/>
          <a:p>
            <a:r>
              <a:rPr lang="en-US" sz="2000" b="1" dirty="0"/>
              <a:t>A way of connecting students with the course, with their peers in the course, and with the instructor(s).</a:t>
            </a:r>
          </a:p>
          <a:p>
            <a:r>
              <a:rPr lang="en-US" sz="2000" dirty="0"/>
              <a:t>Students that are engaged in their classes:</a:t>
            </a:r>
          </a:p>
          <a:p>
            <a:pPr lvl="1"/>
            <a:r>
              <a:rPr lang="en-US" sz="2000" dirty="0"/>
              <a:t>Feel less isolated</a:t>
            </a:r>
          </a:p>
          <a:p>
            <a:pPr lvl="1"/>
            <a:r>
              <a:rPr lang="en-US" sz="2000" dirty="0"/>
              <a:t>Have the desire to learn</a:t>
            </a:r>
          </a:p>
          <a:p>
            <a:pPr lvl="1"/>
            <a:r>
              <a:rPr lang="en-US" sz="2000" dirty="0"/>
              <a:t>Satisfied with Academic Performance</a:t>
            </a:r>
          </a:p>
          <a:p>
            <a:pPr lvl="1"/>
            <a:endParaRPr lang="en-US" sz="2000" dirty="0"/>
          </a:p>
          <a:p>
            <a:r>
              <a:rPr lang="en-US" sz="2000" dirty="0"/>
              <a:t>Follow Best Practice for Online Teaching: identify the minimum level of interaction and management between students and instructors to maintain a quality online learning environment.</a:t>
            </a:r>
          </a:p>
        </p:txBody>
      </p:sp>
      <p:sp>
        <p:nvSpPr>
          <p:cNvPr id="29" name="Freeform: Shape 28">
            <a:extLst>
              <a:ext uri="{FF2B5EF4-FFF2-40B4-BE49-F238E27FC236}">
                <a16:creationId xmlns:a16="http://schemas.microsoft.com/office/drawing/2014/main" id="{B7D3B4FC-79F4-47D2-9D79-DA876E6AD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0496" y="2022496"/>
            <a:ext cx="3795039" cy="4043934"/>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381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8" name="Graphic 7" descr="Education">
            <a:extLst>
              <a:ext uri="{FF2B5EF4-FFF2-40B4-BE49-F238E27FC236}">
                <a16:creationId xmlns:a16="http://schemas.microsoft.com/office/drawing/2014/main" id="{883DD654-583C-0D0A-1EA3-946CA330798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91362" y="2308377"/>
            <a:ext cx="3482910" cy="3482910"/>
          </a:xfrm>
          <a:prstGeom prst="rect">
            <a:avLst/>
          </a:prstGeom>
        </p:spPr>
      </p:pic>
      <p:sp>
        <p:nvSpPr>
          <p:cNvPr id="4" name="Footer Placeholder 3">
            <a:extLst>
              <a:ext uri="{FF2B5EF4-FFF2-40B4-BE49-F238E27FC236}">
                <a16:creationId xmlns:a16="http://schemas.microsoft.com/office/drawing/2014/main" id="{F56AA45C-45D0-8F61-6BAF-33E867398CF5}"/>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000"/>
              <a:t>(Bedi, 2023, p. 120)</a:t>
            </a:r>
          </a:p>
        </p:txBody>
      </p:sp>
      <p:sp>
        <p:nvSpPr>
          <p:cNvPr id="31" name="Rectangle 6">
            <a:extLst>
              <a:ext uri="{FF2B5EF4-FFF2-40B4-BE49-F238E27FC236}">
                <a16:creationId xmlns:a16="http://schemas.microsoft.com/office/drawing/2014/main" id="{2775D660-3127-4688-9782-F7C4639B16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2788" y="5952857"/>
            <a:ext cx="1367625"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28671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EB85B3D8-1E85-4E55-9F6B-4DB259252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1F809F-9C87-56BE-C42F-0BAFFD00C27C}"/>
              </a:ext>
            </a:extLst>
          </p:cNvPr>
          <p:cNvSpPr>
            <a:spLocks noGrp="1"/>
          </p:cNvSpPr>
          <p:nvPr>
            <p:ph type="title"/>
          </p:nvPr>
        </p:nvSpPr>
        <p:spPr>
          <a:xfrm>
            <a:off x="1045028" y="1482631"/>
            <a:ext cx="3892732" cy="4199710"/>
          </a:xfrm>
        </p:spPr>
        <p:txBody>
          <a:bodyPr vert="horz" lIns="91440" tIns="45720" rIns="91440" bIns="45720" rtlCol="0" anchor="ctr">
            <a:normAutofit/>
          </a:bodyPr>
          <a:lstStyle/>
          <a:p>
            <a:r>
              <a:rPr lang="en-US" sz="5400" b="1" kern="1200">
                <a:solidFill>
                  <a:schemeClr val="tx1"/>
                </a:solidFill>
                <a:latin typeface="+mj-lt"/>
                <a:ea typeface="+mj-ea"/>
                <a:cs typeface="+mj-cs"/>
              </a:rPr>
              <a:t>Student Engagement vs. Participation</a:t>
            </a:r>
          </a:p>
        </p:txBody>
      </p:sp>
      <p:grpSp>
        <p:nvGrpSpPr>
          <p:cNvPr id="20" name="Group 19">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15" name="Rectangle 14">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982976"/>
            <a:ext cx="6009366"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9D367757-8ED7-3FBE-176F-40EFEFD64105}"/>
              </a:ext>
            </a:extLst>
          </p:cNvPr>
          <p:cNvSpPr>
            <a:spLocks/>
          </p:cNvSpPr>
          <p:nvPr/>
        </p:nvSpPr>
        <p:spPr>
          <a:xfrm>
            <a:off x="5970174" y="2416216"/>
            <a:ext cx="2673908" cy="427134"/>
          </a:xfrm>
          <a:prstGeom prst="rect">
            <a:avLst/>
          </a:prstGeom>
        </p:spPr>
        <p:txBody>
          <a:bodyPr/>
          <a:lstStyle/>
          <a:p>
            <a:pPr defTabSz="233172">
              <a:spcAft>
                <a:spcPts val="600"/>
              </a:spcAft>
            </a:pPr>
            <a:r>
              <a:rPr lang="en-US" sz="2400" b="1" kern="1200" dirty="0">
                <a:solidFill>
                  <a:schemeClr val="tx1"/>
                </a:solidFill>
                <a:latin typeface="+mn-lt"/>
                <a:ea typeface="+mn-ea"/>
                <a:cs typeface="+mn-cs"/>
              </a:rPr>
              <a:t>Engagement</a:t>
            </a:r>
            <a:endParaRPr lang="en-US" sz="2400" b="1" dirty="0"/>
          </a:p>
        </p:txBody>
      </p:sp>
      <p:sp>
        <p:nvSpPr>
          <p:cNvPr id="5" name="Content Placeholder 4">
            <a:extLst>
              <a:ext uri="{FF2B5EF4-FFF2-40B4-BE49-F238E27FC236}">
                <a16:creationId xmlns:a16="http://schemas.microsoft.com/office/drawing/2014/main" id="{EE4E8DA1-DF50-852B-A74D-0ABEE6E4CF2E}"/>
              </a:ext>
            </a:extLst>
          </p:cNvPr>
          <p:cNvSpPr>
            <a:spLocks/>
          </p:cNvSpPr>
          <p:nvPr/>
        </p:nvSpPr>
        <p:spPr>
          <a:xfrm>
            <a:off x="5970174" y="2843350"/>
            <a:ext cx="2673908" cy="1910169"/>
          </a:xfrm>
          <a:prstGeom prst="rect">
            <a:avLst/>
          </a:prstGeom>
        </p:spPr>
        <p:txBody>
          <a:bodyPr/>
          <a:lstStyle/>
          <a:p>
            <a:pPr defTabSz="233172">
              <a:spcAft>
                <a:spcPts val="600"/>
              </a:spcAft>
            </a:pPr>
            <a:r>
              <a:rPr lang="en-US" sz="2000" kern="1200" dirty="0">
                <a:solidFill>
                  <a:schemeClr val="tx1"/>
                </a:solidFill>
                <a:latin typeface="+mn-lt"/>
                <a:ea typeface="+mn-ea"/>
                <a:cs typeface="+mn-cs"/>
              </a:rPr>
              <a:t>Talking about it</a:t>
            </a:r>
          </a:p>
          <a:p>
            <a:pPr defTabSz="233172">
              <a:spcAft>
                <a:spcPts val="600"/>
              </a:spcAft>
            </a:pPr>
            <a:r>
              <a:rPr lang="en-US" sz="2000" kern="1200" dirty="0">
                <a:solidFill>
                  <a:schemeClr val="tx1"/>
                </a:solidFill>
                <a:latin typeface="+mn-lt"/>
                <a:ea typeface="+mn-ea"/>
                <a:cs typeface="+mn-cs"/>
              </a:rPr>
              <a:t>Writing about it</a:t>
            </a:r>
          </a:p>
          <a:p>
            <a:pPr defTabSz="233172">
              <a:spcAft>
                <a:spcPts val="600"/>
              </a:spcAft>
            </a:pPr>
            <a:r>
              <a:rPr lang="en-US" sz="2000" kern="1200" dirty="0">
                <a:solidFill>
                  <a:schemeClr val="tx1"/>
                </a:solidFill>
                <a:latin typeface="+mn-lt"/>
                <a:ea typeface="+mn-ea"/>
                <a:cs typeface="+mn-cs"/>
              </a:rPr>
              <a:t>Relating to past experiences</a:t>
            </a:r>
          </a:p>
          <a:p>
            <a:pPr defTabSz="233172">
              <a:spcAft>
                <a:spcPts val="600"/>
              </a:spcAft>
            </a:pPr>
            <a:r>
              <a:rPr lang="en-US" sz="2000" kern="1200" dirty="0">
                <a:solidFill>
                  <a:schemeClr val="tx1"/>
                </a:solidFill>
                <a:latin typeface="+mn-lt"/>
                <a:ea typeface="+mn-ea"/>
                <a:cs typeface="+mn-cs"/>
              </a:rPr>
              <a:t>Applying to daily lives</a:t>
            </a:r>
            <a:endParaRPr lang="en-US" sz="2000" dirty="0"/>
          </a:p>
        </p:txBody>
      </p:sp>
      <p:sp>
        <p:nvSpPr>
          <p:cNvPr id="6" name="Text Placeholder 5">
            <a:extLst>
              <a:ext uri="{FF2B5EF4-FFF2-40B4-BE49-F238E27FC236}">
                <a16:creationId xmlns:a16="http://schemas.microsoft.com/office/drawing/2014/main" id="{35D13FEF-8821-BD64-F2D5-12D775390FA7}"/>
              </a:ext>
            </a:extLst>
          </p:cNvPr>
          <p:cNvSpPr>
            <a:spLocks/>
          </p:cNvSpPr>
          <p:nvPr/>
        </p:nvSpPr>
        <p:spPr>
          <a:xfrm>
            <a:off x="8734611" y="2416216"/>
            <a:ext cx="2687076" cy="427134"/>
          </a:xfrm>
          <a:prstGeom prst="rect">
            <a:avLst/>
          </a:prstGeom>
        </p:spPr>
        <p:txBody>
          <a:bodyPr/>
          <a:lstStyle/>
          <a:p>
            <a:pPr defTabSz="233172">
              <a:spcAft>
                <a:spcPts val="600"/>
              </a:spcAft>
            </a:pPr>
            <a:r>
              <a:rPr lang="en-US" sz="2400" b="1" kern="1200" dirty="0">
                <a:solidFill>
                  <a:schemeClr val="tx1"/>
                </a:solidFill>
                <a:latin typeface="+mn-lt"/>
                <a:ea typeface="+mn-ea"/>
                <a:cs typeface="+mn-cs"/>
              </a:rPr>
              <a:t>Participation</a:t>
            </a:r>
            <a:endParaRPr lang="en-US" sz="2400" b="1" dirty="0"/>
          </a:p>
        </p:txBody>
      </p:sp>
      <p:sp>
        <p:nvSpPr>
          <p:cNvPr id="7" name="Content Placeholder 6">
            <a:extLst>
              <a:ext uri="{FF2B5EF4-FFF2-40B4-BE49-F238E27FC236}">
                <a16:creationId xmlns:a16="http://schemas.microsoft.com/office/drawing/2014/main" id="{0D7FC5F7-8CB6-48F9-AA69-558605B13416}"/>
              </a:ext>
            </a:extLst>
          </p:cNvPr>
          <p:cNvSpPr>
            <a:spLocks/>
          </p:cNvSpPr>
          <p:nvPr/>
        </p:nvSpPr>
        <p:spPr>
          <a:xfrm>
            <a:off x="8734611" y="2843350"/>
            <a:ext cx="2687076" cy="1910169"/>
          </a:xfrm>
          <a:prstGeom prst="rect">
            <a:avLst/>
          </a:prstGeom>
        </p:spPr>
        <p:txBody>
          <a:bodyPr/>
          <a:lstStyle/>
          <a:p>
            <a:pPr defTabSz="233172">
              <a:spcAft>
                <a:spcPts val="600"/>
              </a:spcAft>
            </a:pPr>
            <a:r>
              <a:rPr lang="en-US" sz="2000" kern="1200" dirty="0">
                <a:solidFill>
                  <a:schemeClr val="tx1"/>
                </a:solidFill>
                <a:latin typeface="+mn-lt"/>
                <a:ea typeface="+mn-ea"/>
                <a:cs typeface="+mn-cs"/>
              </a:rPr>
              <a:t>Reading</a:t>
            </a:r>
          </a:p>
          <a:p>
            <a:pPr defTabSz="233172">
              <a:spcAft>
                <a:spcPts val="600"/>
              </a:spcAft>
            </a:pPr>
            <a:r>
              <a:rPr lang="en-US" sz="2000" kern="1200" dirty="0">
                <a:solidFill>
                  <a:schemeClr val="tx1"/>
                </a:solidFill>
                <a:latin typeface="+mn-lt"/>
                <a:ea typeface="+mn-ea"/>
                <a:cs typeface="+mn-cs"/>
              </a:rPr>
              <a:t>Sitting in Class listening</a:t>
            </a:r>
          </a:p>
          <a:p>
            <a:pPr defTabSz="233172">
              <a:spcAft>
                <a:spcPts val="600"/>
              </a:spcAft>
            </a:pPr>
            <a:r>
              <a:rPr lang="en-US" sz="2000" kern="1200" dirty="0">
                <a:solidFill>
                  <a:schemeClr val="tx1"/>
                </a:solidFill>
                <a:latin typeface="+mn-lt"/>
                <a:ea typeface="+mn-ea"/>
                <a:cs typeface="+mn-cs"/>
              </a:rPr>
              <a:t>Memorizing Answers</a:t>
            </a:r>
          </a:p>
          <a:p>
            <a:pPr defTabSz="233172">
              <a:spcAft>
                <a:spcPts val="600"/>
              </a:spcAft>
            </a:pPr>
            <a:r>
              <a:rPr lang="en-US" sz="2000" kern="1200" dirty="0">
                <a:solidFill>
                  <a:schemeClr val="tx1"/>
                </a:solidFill>
                <a:latin typeface="+mn-lt"/>
                <a:ea typeface="+mn-ea"/>
                <a:cs typeface="+mn-cs"/>
              </a:rPr>
              <a:t>Completing an assignment</a:t>
            </a:r>
            <a:endParaRPr lang="en-US" sz="2000" dirty="0"/>
          </a:p>
        </p:txBody>
      </p:sp>
    </p:spTree>
    <p:extLst>
      <p:ext uri="{BB962C8B-B14F-4D97-AF65-F5344CB8AC3E}">
        <p14:creationId xmlns:p14="http://schemas.microsoft.com/office/powerpoint/2010/main" val="2429109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15" name="Rectangle 311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7" name="Right Triangle 3116">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19" name="Rectangle 3118">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1B3223-6E0A-311A-16FD-8CE077441B28}"/>
              </a:ext>
            </a:extLst>
          </p:cNvPr>
          <p:cNvSpPr>
            <a:spLocks noGrp="1"/>
          </p:cNvSpPr>
          <p:nvPr>
            <p:ph type="title"/>
          </p:nvPr>
        </p:nvSpPr>
        <p:spPr>
          <a:xfrm>
            <a:off x="1075767" y="1188637"/>
            <a:ext cx="2988234" cy="4480726"/>
          </a:xfrm>
        </p:spPr>
        <p:txBody>
          <a:bodyPr>
            <a:normAutofit/>
          </a:bodyPr>
          <a:lstStyle/>
          <a:p>
            <a:pPr algn="r"/>
            <a:r>
              <a:rPr lang="en-US" sz="4100" b="1"/>
              <a:t>Literature Findings: Ways to Increase Student Engagement Online</a:t>
            </a:r>
          </a:p>
        </p:txBody>
      </p:sp>
      <p:cxnSp>
        <p:nvCxnSpPr>
          <p:cNvPr id="3121" name="Straight Connector 3120">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F03B866-86C8-5B51-3BBE-985683696044}"/>
              </a:ext>
            </a:extLst>
          </p:cNvPr>
          <p:cNvSpPr>
            <a:spLocks noGrp="1"/>
          </p:cNvSpPr>
          <p:nvPr>
            <p:ph idx="1"/>
          </p:nvPr>
        </p:nvSpPr>
        <p:spPr>
          <a:xfrm>
            <a:off x="5255260" y="1648870"/>
            <a:ext cx="4702848" cy="3560260"/>
          </a:xfrm>
        </p:spPr>
        <p:txBody>
          <a:bodyPr anchor="ctr">
            <a:normAutofit/>
          </a:bodyPr>
          <a:lstStyle/>
          <a:p>
            <a:pPr marL="0" indent="0">
              <a:buNone/>
            </a:pPr>
            <a:endParaRPr lang="en-US" sz="2400" b="1" dirty="0"/>
          </a:p>
          <a:p>
            <a:pPr marL="0" indent="0">
              <a:buNone/>
            </a:pPr>
            <a:endParaRPr lang="en-US" sz="2400" b="1" dirty="0"/>
          </a:p>
          <a:p>
            <a:pPr marL="0" indent="0">
              <a:buNone/>
            </a:pPr>
            <a:r>
              <a:rPr lang="en-US" sz="2400" b="1" dirty="0"/>
              <a:t>Purpose:</a:t>
            </a:r>
            <a:r>
              <a:rPr lang="en-US" sz="2400" dirty="0"/>
              <a:t> These findings look at strategies that instructors can use to increase student engagement in higher education settings such as Online, Blended, &amp; Face to Face instruction</a:t>
            </a:r>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624195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C5799E-C0FD-C642-1768-3654C9E855D4}"/>
              </a:ext>
            </a:extLst>
          </p:cNvPr>
          <p:cNvSpPr>
            <a:spLocks noGrp="1"/>
          </p:cNvSpPr>
          <p:nvPr>
            <p:ph type="title"/>
          </p:nvPr>
        </p:nvSpPr>
        <p:spPr>
          <a:xfrm>
            <a:off x="841248" y="548640"/>
            <a:ext cx="3600860" cy="5431536"/>
          </a:xfrm>
        </p:spPr>
        <p:txBody>
          <a:bodyPr>
            <a:normAutofit/>
          </a:bodyPr>
          <a:lstStyle/>
          <a:p>
            <a:r>
              <a:rPr lang="en-US" sz="4600" b="1"/>
              <a:t>Conversations</a:t>
            </a:r>
          </a:p>
        </p:txBody>
      </p:sp>
      <p:sp>
        <p:nvSpPr>
          <p:cNvPr id="3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832B54D-B892-1324-8994-96B3BF152425}"/>
              </a:ext>
            </a:extLst>
          </p:cNvPr>
          <p:cNvSpPr>
            <a:spLocks noGrp="1"/>
          </p:cNvSpPr>
          <p:nvPr>
            <p:ph idx="1"/>
          </p:nvPr>
        </p:nvSpPr>
        <p:spPr>
          <a:xfrm>
            <a:off x="5126418" y="552091"/>
            <a:ext cx="6224335" cy="5431536"/>
          </a:xfrm>
        </p:spPr>
        <p:txBody>
          <a:bodyPr anchor="ctr">
            <a:normAutofit/>
          </a:bodyPr>
          <a:lstStyle/>
          <a:p>
            <a:r>
              <a:rPr lang="en-US" sz="2200" b="1" dirty="0"/>
              <a:t>Students like knowing their instructor listens to their comments</a:t>
            </a:r>
          </a:p>
          <a:p>
            <a:pPr lvl="1"/>
            <a:r>
              <a:rPr lang="en-US" sz="2200" dirty="0">
                <a:solidFill>
                  <a:schemeClr val="accent4">
                    <a:lumMod val="50000"/>
                  </a:schemeClr>
                </a:solidFill>
              </a:rPr>
              <a:t>Ask students opinions and or what they know about a specific topic</a:t>
            </a:r>
          </a:p>
          <a:p>
            <a:pPr lvl="2"/>
            <a:r>
              <a:rPr lang="en-US" sz="2200" dirty="0"/>
              <a:t>Discussion boards</a:t>
            </a:r>
          </a:p>
          <a:p>
            <a:pPr lvl="2"/>
            <a:r>
              <a:rPr lang="en-US" sz="2200" dirty="0"/>
              <a:t>In class discussion</a:t>
            </a:r>
          </a:p>
          <a:p>
            <a:pPr lvl="2"/>
            <a:r>
              <a:rPr lang="en-US" sz="2200" dirty="0"/>
              <a:t>Situational learning activities</a:t>
            </a:r>
          </a:p>
          <a:p>
            <a:pPr lvl="2"/>
            <a:r>
              <a:rPr lang="en-US" sz="2200" dirty="0"/>
              <a:t>Provide timely Feedback to students</a:t>
            </a:r>
          </a:p>
          <a:p>
            <a:endParaRPr lang="en-US" sz="2200" dirty="0"/>
          </a:p>
        </p:txBody>
      </p:sp>
    </p:spTree>
    <p:extLst>
      <p:ext uri="{BB962C8B-B14F-4D97-AF65-F5344CB8AC3E}">
        <p14:creationId xmlns:p14="http://schemas.microsoft.com/office/powerpoint/2010/main" val="580592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9577AE-F03A-7387-2B48-B7409B90BDEE}"/>
              </a:ext>
            </a:extLst>
          </p:cNvPr>
          <p:cNvSpPr>
            <a:spLocks noGrp="1"/>
          </p:cNvSpPr>
          <p:nvPr>
            <p:ph type="title"/>
          </p:nvPr>
        </p:nvSpPr>
        <p:spPr>
          <a:xfrm>
            <a:off x="838200" y="365125"/>
            <a:ext cx="10515600" cy="1325563"/>
          </a:xfrm>
        </p:spPr>
        <p:txBody>
          <a:bodyPr>
            <a:normAutofit/>
          </a:bodyPr>
          <a:lstStyle/>
          <a:p>
            <a:r>
              <a:rPr lang="en-US" sz="5400" b="1"/>
              <a:t>Social Media Usage</a:t>
            </a:r>
          </a:p>
        </p:txBody>
      </p:sp>
      <p:sp>
        <p:nvSpPr>
          <p:cNvPr id="3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49AD880-4EDA-AAF5-2751-B1FBDC6976B0}"/>
              </a:ext>
            </a:extLst>
          </p:cNvPr>
          <p:cNvSpPr>
            <a:spLocks noGrp="1"/>
          </p:cNvSpPr>
          <p:nvPr>
            <p:ph idx="1"/>
          </p:nvPr>
        </p:nvSpPr>
        <p:spPr>
          <a:xfrm>
            <a:off x="838200" y="1929384"/>
            <a:ext cx="10515600" cy="4251960"/>
          </a:xfrm>
        </p:spPr>
        <p:txBody>
          <a:bodyPr>
            <a:normAutofit/>
          </a:bodyPr>
          <a:lstStyle/>
          <a:p>
            <a:r>
              <a:rPr lang="en-US" sz="2200" b="1" dirty="0"/>
              <a:t>Create Social Media Channels to share relevant real-time content with your class on teaching moments</a:t>
            </a:r>
          </a:p>
          <a:p>
            <a:pPr lvl="1"/>
            <a:r>
              <a:rPr lang="en-US" sz="2200" dirty="0"/>
              <a:t>Twitter Account</a:t>
            </a:r>
          </a:p>
          <a:p>
            <a:pPr lvl="1"/>
            <a:r>
              <a:rPr lang="en-US" sz="2200" dirty="0"/>
              <a:t>Facebook Group (private)</a:t>
            </a:r>
          </a:p>
          <a:p>
            <a:r>
              <a:rPr lang="en-US" sz="2200" b="1" dirty="0"/>
              <a:t>Review University policies in terms of security &amp; privacy concerns</a:t>
            </a:r>
          </a:p>
          <a:p>
            <a:pPr lvl="1"/>
            <a:r>
              <a:rPr lang="en-US" sz="2200" dirty="0"/>
              <a:t>Accounts should not be used for campaigning or private gain</a:t>
            </a:r>
          </a:p>
          <a:p>
            <a:pPr lvl="1"/>
            <a:r>
              <a:rPr lang="en-US" sz="2200" dirty="0"/>
              <a:t>Protecting  sensitive data that includes financial, personal, &amp; legal information</a:t>
            </a:r>
          </a:p>
          <a:p>
            <a:r>
              <a:rPr lang="en-US" sz="2200" b="1" dirty="0"/>
              <a:t>Explain to students Digital Citizenship and risks</a:t>
            </a:r>
          </a:p>
          <a:p>
            <a:pPr lvl="1"/>
            <a:r>
              <a:rPr lang="en-US" sz="2200" dirty="0"/>
              <a:t>Think before you post</a:t>
            </a:r>
          </a:p>
          <a:p>
            <a:pPr lvl="1"/>
            <a:r>
              <a:rPr lang="en-US" sz="2200" dirty="0"/>
              <a:t>Be civil to others and their opinions</a:t>
            </a:r>
          </a:p>
          <a:p>
            <a:pPr lvl="1"/>
            <a:r>
              <a:rPr lang="en-US" sz="2200" dirty="0"/>
              <a:t>Do not disclose others personal information</a:t>
            </a:r>
          </a:p>
          <a:p>
            <a:endParaRPr lang="en-US" sz="2200" dirty="0"/>
          </a:p>
        </p:txBody>
      </p:sp>
    </p:spTree>
    <p:extLst>
      <p:ext uri="{BB962C8B-B14F-4D97-AF65-F5344CB8AC3E}">
        <p14:creationId xmlns:p14="http://schemas.microsoft.com/office/powerpoint/2010/main" val="3487951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026050-D433-596F-FC29-3F35E7B052B6}"/>
              </a:ext>
            </a:extLst>
          </p:cNvPr>
          <p:cNvSpPr>
            <a:spLocks noGrp="1"/>
          </p:cNvSpPr>
          <p:nvPr>
            <p:ph type="title"/>
          </p:nvPr>
        </p:nvSpPr>
        <p:spPr>
          <a:xfrm>
            <a:off x="838200" y="557188"/>
            <a:ext cx="10515600" cy="1133499"/>
          </a:xfrm>
        </p:spPr>
        <p:txBody>
          <a:bodyPr>
            <a:normAutofit/>
          </a:bodyPr>
          <a:lstStyle/>
          <a:p>
            <a:pPr algn="ctr"/>
            <a:r>
              <a:rPr lang="en-US" sz="5200" b="1"/>
              <a:t>Getting in Touch</a:t>
            </a:r>
          </a:p>
        </p:txBody>
      </p:sp>
      <p:graphicFrame>
        <p:nvGraphicFramePr>
          <p:cNvPr id="5" name="Content Placeholder 2">
            <a:extLst>
              <a:ext uri="{FF2B5EF4-FFF2-40B4-BE49-F238E27FC236}">
                <a16:creationId xmlns:a16="http://schemas.microsoft.com/office/drawing/2014/main" id="{92B5C9F8-DD1F-DED6-E951-A57ED1004F03}"/>
              </a:ext>
            </a:extLst>
          </p:cNvPr>
          <p:cNvGraphicFramePr>
            <a:graphicFrameLocks noGrp="1"/>
          </p:cNvGraphicFramePr>
          <p:nvPr>
            <p:ph idx="1"/>
            <p:extLst>
              <p:ext uri="{D42A27DB-BD31-4B8C-83A1-F6EECF244321}">
                <p14:modId xmlns:p14="http://schemas.microsoft.com/office/powerpoint/2010/main" val="3345162281"/>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3796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36CBF0-9E12-8734-716E-101FBA0C2F48}"/>
              </a:ext>
            </a:extLst>
          </p:cNvPr>
          <p:cNvSpPr>
            <a:spLocks noGrp="1"/>
          </p:cNvSpPr>
          <p:nvPr>
            <p:ph type="title"/>
          </p:nvPr>
        </p:nvSpPr>
        <p:spPr>
          <a:xfrm>
            <a:off x="808638" y="386930"/>
            <a:ext cx="9236700" cy="1188950"/>
          </a:xfrm>
        </p:spPr>
        <p:txBody>
          <a:bodyPr anchor="b">
            <a:normAutofit/>
          </a:bodyPr>
          <a:lstStyle/>
          <a:p>
            <a:r>
              <a:rPr lang="en-US" sz="5400" b="1"/>
              <a:t>Automation to Monitor Progress</a:t>
            </a:r>
          </a:p>
        </p:txBody>
      </p:sp>
      <p:grpSp>
        <p:nvGrpSpPr>
          <p:cNvPr id="20" name="Group 1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1" name="Rectangle 2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252A91B-95AA-E4B2-4AD1-BEE5D6A2D9BB}"/>
              </a:ext>
            </a:extLst>
          </p:cNvPr>
          <p:cNvSpPr>
            <a:spLocks noGrp="1"/>
          </p:cNvSpPr>
          <p:nvPr>
            <p:ph idx="1"/>
          </p:nvPr>
        </p:nvSpPr>
        <p:spPr>
          <a:xfrm>
            <a:off x="793660" y="2599509"/>
            <a:ext cx="10143668" cy="3435531"/>
          </a:xfrm>
        </p:spPr>
        <p:txBody>
          <a:bodyPr anchor="ctr">
            <a:normAutofit/>
          </a:bodyPr>
          <a:lstStyle/>
          <a:p>
            <a:r>
              <a:rPr lang="en-US" sz="2400" b="1" dirty="0"/>
              <a:t>Utilizing LMS technology to provide intervention &amp; increase online engagement</a:t>
            </a:r>
          </a:p>
          <a:p>
            <a:pPr lvl="1"/>
            <a:r>
              <a:rPr lang="en-US" dirty="0"/>
              <a:t>Release Conditions</a:t>
            </a:r>
          </a:p>
          <a:p>
            <a:pPr lvl="2"/>
            <a:r>
              <a:rPr lang="en-US" sz="2400" dirty="0"/>
              <a:t>Completing a task before moving on to next item</a:t>
            </a:r>
          </a:p>
          <a:p>
            <a:pPr lvl="1"/>
            <a:r>
              <a:rPr lang="en-US" dirty="0"/>
              <a:t>Sending Feedback</a:t>
            </a:r>
          </a:p>
          <a:p>
            <a:pPr lvl="1"/>
            <a:r>
              <a:rPr lang="en-US" dirty="0"/>
              <a:t>Automatic Grading</a:t>
            </a:r>
          </a:p>
          <a:p>
            <a:pPr lvl="2"/>
            <a:r>
              <a:rPr lang="en-US" sz="2400" dirty="0">
                <a:solidFill>
                  <a:srgbClr val="000000"/>
                </a:solidFill>
                <a:effectLst/>
                <a:latin typeface="Calibri" panose="020F0502020204030204" pitchFamily="34" charset="0"/>
                <a:ea typeface="Times New Roman" panose="02020603050405020304" pitchFamily="18" charset="0"/>
              </a:rPr>
              <a:t>Provide timely feedback to students</a:t>
            </a:r>
            <a:endParaRPr lang="en-US" sz="2400" dirty="0"/>
          </a:p>
        </p:txBody>
      </p:sp>
    </p:spTree>
    <p:extLst>
      <p:ext uri="{BB962C8B-B14F-4D97-AF65-F5344CB8AC3E}">
        <p14:creationId xmlns:p14="http://schemas.microsoft.com/office/powerpoint/2010/main" val="503261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3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0E9823-528D-3CB6-D09B-C99C19998332}"/>
              </a:ext>
            </a:extLst>
          </p:cNvPr>
          <p:cNvSpPr>
            <a:spLocks noGrp="1"/>
          </p:cNvSpPr>
          <p:nvPr>
            <p:ph type="title"/>
          </p:nvPr>
        </p:nvSpPr>
        <p:spPr>
          <a:xfrm>
            <a:off x="822966" y="941832"/>
            <a:ext cx="3787106" cy="4434840"/>
          </a:xfrm>
        </p:spPr>
        <p:txBody>
          <a:bodyPr>
            <a:normAutofit/>
          </a:bodyPr>
          <a:lstStyle/>
          <a:p>
            <a:pPr algn="r"/>
            <a:r>
              <a:rPr lang="en-US" sz="4000" b="1" dirty="0"/>
              <a:t>Celebrate Wins &amp; Accomplishments</a:t>
            </a:r>
          </a:p>
        </p:txBody>
      </p:sp>
      <p:cxnSp>
        <p:nvCxnSpPr>
          <p:cNvPr id="35" name="Straight Connector 34">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FDBD7DA-F794-11AC-A50B-78730469BBAC}"/>
              </a:ext>
            </a:extLst>
          </p:cNvPr>
          <p:cNvSpPr>
            <a:spLocks noGrp="1"/>
          </p:cNvSpPr>
          <p:nvPr>
            <p:ph idx="1"/>
          </p:nvPr>
        </p:nvSpPr>
        <p:spPr>
          <a:xfrm>
            <a:off x="5255260" y="1648870"/>
            <a:ext cx="4702848" cy="3560260"/>
          </a:xfrm>
        </p:spPr>
        <p:txBody>
          <a:bodyPr anchor="ctr">
            <a:normAutofit/>
          </a:bodyPr>
          <a:lstStyle/>
          <a:p>
            <a:r>
              <a:rPr lang="en-US" sz="1900" b="1" dirty="0"/>
              <a:t>Online learning can feel lonely and unnoticed</a:t>
            </a:r>
          </a:p>
          <a:p>
            <a:pPr lvl="1"/>
            <a:r>
              <a:rPr lang="en-US" sz="1900" dirty="0"/>
              <a:t>As the instructor of the course, become involved in online activities to show you are engaged</a:t>
            </a:r>
          </a:p>
          <a:p>
            <a:pPr lvl="1"/>
            <a:endParaRPr lang="en-US" sz="1900" dirty="0"/>
          </a:p>
          <a:p>
            <a:pPr lvl="1"/>
            <a:r>
              <a:rPr lang="en-US" sz="1900" dirty="0"/>
              <a:t>Students feel accomplished knowing they have demonstrated what they have learned</a:t>
            </a:r>
          </a:p>
          <a:p>
            <a:pPr lvl="1"/>
            <a:endParaRPr lang="en-US" sz="1900" dirty="0"/>
          </a:p>
          <a:p>
            <a:pPr lvl="1"/>
            <a:r>
              <a:rPr lang="en-US" sz="1900" dirty="0"/>
              <a:t>Praise students and be proud of their work and accomplishments</a:t>
            </a:r>
          </a:p>
          <a:p>
            <a:endParaRPr lang="en-US" sz="1900" dirty="0"/>
          </a:p>
        </p:txBody>
      </p:sp>
    </p:spTree>
    <p:extLst>
      <p:ext uri="{BB962C8B-B14F-4D97-AF65-F5344CB8AC3E}">
        <p14:creationId xmlns:p14="http://schemas.microsoft.com/office/powerpoint/2010/main" val="16198226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764</TotalTime>
  <Words>817</Words>
  <Application>Microsoft Office PowerPoint</Application>
  <PresentationFormat>Widescreen</PresentationFormat>
  <Paragraphs>127</Paragraphs>
  <Slides>15</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Google Sans</vt:lpstr>
      <vt:lpstr>Tahoma</vt:lpstr>
      <vt:lpstr>Office Theme</vt:lpstr>
      <vt:lpstr>Online Course Engagement in the Health Sciences Profession</vt:lpstr>
      <vt:lpstr>What is Online Engagement</vt:lpstr>
      <vt:lpstr>Student Engagement vs. Participation</vt:lpstr>
      <vt:lpstr>Literature Findings: Ways to Increase Student Engagement Online</vt:lpstr>
      <vt:lpstr>Conversations</vt:lpstr>
      <vt:lpstr>Social Media Usage</vt:lpstr>
      <vt:lpstr>Getting in Touch</vt:lpstr>
      <vt:lpstr>Automation to Monitor Progress</vt:lpstr>
      <vt:lpstr>Celebrate Wins &amp; Accomplishments</vt:lpstr>
      <vt:lpstr>Virtual Classroom Teacher Presence </vt:lpstr>
      <vt:lpstr>Students' response to satisfaction survey…</vt:lpstr>
      <vt:lpstr>PowerPoint Presentation</vt:lpstr>
      <vt:lpstr>Survey Findings:  What are we doing to Engage Students in the Online Environment?</vt:lpstr>
      <vt:lpstr>References</vt:lpstr>
      <vt:lpstr>AU HIA Faculty Contact Information</vt:lpstr>
    </vt:vector>
  </TitlesOfParts>
  <Company>Augusta Univeristy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Course Engagement in the Health Sciences Profession</dc:title>
  <dc:creator>Moore, Kimberly M.</dc:creator>
  <cp:lastModifiedBy>Moore, Kimberly M.</cp:lastModifiedBy>
  <cp:revision>68</cp:revision>
  <dcterms:created xsi:type="dcterms:W3CDTF">2024-01-22T18:08:48Z</dcterms:created>
  <dcterms:modified xsi:type="dcterms:W3CDTF">2024-02-19T16:44:27Z</dcterms:modified>
</cp:coreProperties>
</file>