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6" r:id="rId5"/>
    <p:sldId id="258" r:id="rId6"/>
    <p:sldId id="262" r:id="rId7"/>
    <p:sldId id="260" r:id="rId8"/>
    <p:sldId id="261" r:id="rId9"/>
    <p:sldId id="263" r:id="rId10"/>
    <p:sldId id="259" r:id="rId11"/>
    <p:sldId id="264" r:id="rId12"/>
    <p:sldId id="269" r:id="rId13"/>
    <p:sldId id="26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6486" autoAdjust="0"/>
  </p:normalViewPr>
  <p:slideViewPr>
    <p:cSldViewPr snapToGrid="0">
      <p:cViewPr>
        <p:scale>
          <a:sx n="106" d="100"/>
          <a:sy n="106" d="100"/>
        </p:scale>
        <p:origin x="654"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2731-E581-F1A1-481B-BD79E9AF38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1455A1-D423-48CF-38A2-BF9CADAD4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409CFA-285A-E018-1E8A-8985BE0F5D62}"/>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022D792C-F98C-F8E5-6728-B759D7EBBA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0B266-68D2-70E1-A89A-F29E28C72B00}"/>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2265346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1BFD3-E14A-6F35-A529-79F52FC410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B06460-8BEE-F1B8-BF0B-6A303A40AB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8AB434-C51D-626A-4DBB-5F76C62C36E6}"/>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904DE625-C8A6-ED88-D4D6-394E303782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F885C7-5330-F42D-7B8E-FBA0F88595EF}"/>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130172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E30D-C172-2F07-5339-C02F0237702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790D08-1D12-75E6-0764-3D769CAC5F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2FFED-9B57-9E5F-3F84-24235EC8F874}"/>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2CEDD96C-7EE8-CF12-523E-391F3EC70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01452-4503-2EDC-64C3-27AC90FE10A8}"/>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198586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DEF9-261F-4964-C10F-2B6BA5E1E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C01A2-83DF-0128-1CD8-9B3B1073B5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49CBD6-ECD7-5242-2E76-59FB63BBFEC1}"/>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4309C79E-4784-4A74-A35F-E8CA76D468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AC0A9-1C27-42F8-457A-21A625FABA13}"/>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337262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20426-A9B8-5CDA-198A-B15DCFC56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2CEF7F-D3FB-93A6-189E-B70EF8606C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2AC65C-CEE7-C2CD-F092-3D907E4E9B54}"/>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A6BF46DC-3452-2B75-3F7F-1541BF0038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21433D-B1D6-E3CF-60AC-274D5C02B009}"/>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626697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D4C5-C8D7-B8C2-139F-D1B6DA61C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401E5F-0FF3-1A1B-86AC-EB1ECAE77B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B4EA6-E8EC-6E23-A0B8-B6F9F0001F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63E6A7-FC53-2D7A-D23D-8B721B8CD025}"/>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6" name="Footer Placeholder 5">
            <a:extLst>
              <a:ext uri="{FF2B5EF4-FFF2-40B4-BE49-F238E27FC236}">
                <a16:creationId xmlns:a16="http://schemas.microsoft.com/office/drawing/2014/main" id="{32B7910A-6FAC-EE5C-49C0-DBFC5E444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A3944-BB0A-28A7-7076-92E28AA96BF3}"/>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163920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2688-B36E-65ED-2C9D-7854639A9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753B7A-BF6C-FD7D-94B2-9CE66A7465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DDB7DF-2FEE-B398-876E-A5EBFF1C22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6E75A5-50AB-AC1B-63F5-37ED60D8FA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69EC20-AA55-8555-AB40-90C57F9A3E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477B2-D31A-7876-C779-B2C31543FBB1}"/>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8" name="Footer Placeholder 7">
            <a:extLst>
              <a:ext uri="{FF2B5EF4-FFF2-40B4-BE49-F238E27FC236}">
                <a16:creationId xmlns:a16="http://schemas.microsoft.com/office/drawing/2014/main" id="{4909386E-E0E3-62CA-EFF7-101A42A0A5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F7439-5EDB-EBA8-9D1C-38559D5F34BC}"/>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56438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3EC8-956D-6744-7090-FFBD324D93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DFE392-553C-6DBC-699F-4EC9168C8FAA}"/>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4" name="Footer Placeholder 3">
            <a:extLst>
              <a:ext uri="{FF2B5EF4-FFF2-40B4-BE49-F238E27FC236}">
                <a16:creationId xmlns:a16="http://schemas.microsoft.com/office/drawing/2014/main" id="{5FF5797D-79F9-7DEC-593F-1F6A040CAE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B428EC-2A7D-F2A2-3B6F-CEDB0B96E43D}"/>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269390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F6EC7-FC37-8FC3-5122-A1E6D6E7BD77}"/>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3" name="Footer Placeholder 2">
            <a:extLst>
              <a:ext uri="{FF2B5EF4-FFF2-40B4-BE49-F238E27FC236}">
                <a16:creationId xmlns:a16="http://schemas.microsoft.com/office/drawing/2014/main" id="{551BD07A-2D5D-2D4D-ACD7-84AAF74103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48D52C-092C-8F90-187D-2B773713CEF7}"/>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90797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A285-6A63-E912-664D-3764DBF1AF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BBFE5-7F35-44A3-6CA6-247BFDA758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5CB645-4980-2CE6-6E2A-4531A9AE1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140B2-531B-D19E-9F9D-EEF9F19680D8}"/>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6" name="Footer Placeholder 5">
            <a:extLst>
              <a:ext uri="{FF2B5EF4-FFF2-40B4-BE49-F238E27FC236}">
                <a16:creationId xmlns:a16="http://schemas.microsoft.com/office/drawing/2014/main" id="{0EB5688C-9E36-C8BE-8409-B3F144AD8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5CE725-60D6-A980-3BC6-D0A0FBA3240B}"/>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94542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0CDA-3D4D-067C-0527-FE05BC07F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74D6F4-BB56-9960-7C7A-4A5E5CE8D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6DFE57-57DC-960D-9292-0F78BB891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E34706-69F9-0979-54B5-29147A9CEB4F}"/>
              </a:ext>
            </a:extLst>
          </p:cNvPr>
          <p:cNvSpPr>
            <a:spLocks noGrp="1"/>
          </p:cNvSpPr>
          <p:nvPr>
            <p:ph type="dt" sz="half" idx="10"/>
          </p:nvPr>
        </p:nvSpPr>
        <p:spPr/>
        <p:txBody>
          <a:bodyPr/>
          <a:lstStyle/>
          <a:p>
            <a:fld id="{24A71DAF-C545-46B7-8A44-53AD52028C0E}" type="datetimeFigureOut">
              <a:rPr lang="en-US" smtClean="0"/>
              <a:t>2/26/2024</a:t>
            </a:fld>
            <a:endParaRPr lang="en-US"/>
          </a:p>
        </p:txBody>
      </p:sp>
      <p:sp>
        <p:nvSpPr>
          <p:cNvPr id="6" name="Footer Placeholder 5">
            <a:extLst>
              <a:ext uri="{FF2B5EF4-FFF2-40B4-BE49-F238E27FC236}">
                <a16:creationId xmlns:a16="http://schemas.microsoft.com/office/drawing/2014/main" id="{1A9AAE5B-72EB-8F40-F829-F44FF7E742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E601A1-42C1-0A23-230B-170AEAA95A22}"/>
              </a:ext>
            </a:extLst>
          </p:cNvPr>
          <p:cNvSpPr>
            <a:spLocks noGrp="1"/>
          </p:cNvSpPr>
          <p:nvPr>
            <p:ph type="sldNum" sz="quarter" idx="12"/>
          </p:nvPr>
        </p:nvSpPr>
        <p:spPr/>
        <p:txBody>
          <a:bodyPr/>
          <a:lstStyle/>
          <a:p>
            <a:fld id="{06CB9387-A0DB-4B22-B4C7-1A93EC23A21B}" type="slidenum">
              <a:rPr lang="en-US" smtClean="0"/>
              <a:t>‹#›</a:t>
            </a:fld>
            <a:endParaRPr lang="en-US"/>
          </a:p>
        </p:txBody>
      </p:sp>
    </p:spTree>
    <p:extLst>
      <p:ext uri="{BB962C8B-B14F-4D97-AF65-F5344CB8AC3E}">
        <p14:creationId xmlns:p14="http://schemas.microsoft.com/office/powerpoint/2010/main" val="616178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6EA630-E792-9152-C150-C1D08C7137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E6691C-440D-E177-5965-4D6EBD4B9A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AD0C5-FBD2-8A71-04A0-0A5B1CC73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71DAF-C545-46B7-8A44-53AD52028C0E}" type="datetimeFigureOut">
              <a:rPr lang="en-US" smtClean="0"/>
              <a:t>2/26/2024</a:t>
            </a:fld>
            <a:endParaRPr lang="en-US"/>
          </a:p>
        </p:txBody>
      </p:sp>
      <p:sp>
        <p:nvSpPr>
          <p:cNvPr id="5" name="Footer Placeholder 4">
            <a:extLst>
              <a:ext uri="{FF2B5EF4-FFF2-40B4-BE49-F238E27FC236}">
                <a16:creationId xmlns:a16="http://schemas.microsoft.com/office/drawing/2014/main" id="{9EF33A4F-4745-826C-130A-0DB6BFA8C0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75127CA-735C-20F1-123B-D77B96CD47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CB9387-A0DB-4B22-B4C7-1A93EC23A21B}" type="slidenum">
              <a:rPr lang="en-US" smtClean="0"/>
              <a:t>‹#›</a:t>
            </a:fld>
            <a:endParaRPr lang="en-US"/>
          </a:p>
        </p:txBody>
      </p:sp>
    </p:spTree>
    <p:extLst>
      <p:ext uri="{BB962C8B-B14F-4D97-AF65-F5344CB8AC3E}">
        <p14:creationId xmlns:p14="http://schemas.microsoft.com/office/powerpoint/2010/main" val="33814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1093/jamia/ocad147"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0F0B-AA68-26A3-2230-B8BADDA55B09}"/>
              </a:ext>
            </a:extLst>
          </p:cNvPr>
          <p:cNvSpPr>
            <a:spLocks noGrp="1"/>
          </p:cNvSpPr>
          <p:nvPr>
            <p:ph type="ctrTitle"/>
          </p:nvPr>
        </p:nvSpPr>
        <p:spPr/>
        <p:txBody>
          <a:bodyPr>
            <a:normAutofit fontScale="90000"/>
          </a:bodyPr>
          <a:lstStyle/>
          <a:p>
            <a:r>
              <a:rPr lang="en-US" dirty="0"/>
              <a:t>Developing a Competency Based Curriculum – Undergraduate HIM to HI</a:t>
            </a:r>
          </a:p>
        </p:txBody>
      </p:sp>
      <p:sp>
        <p:nvSpPr>
          <p:cNvPr id="3" name="Subtitle 2">
            <a:extLst>
              <a:ext uri="{FF2B5EF4-FFF2-40B4-BE49-F238E27FC236}">
                <a16:creationId xmlns:a16="http://schemas.microsoft.com/office/drawing/2014/main" id="{64733B49-0495-8BAF-062B-2BA33E36FEEE}"/>
              </a:ext>
            </a:extLst>
          </p:cNvPr>
          <p:cNvSpPr>
            <a:spLocks noGrp="1"/>
          </p:cNvSpPr>
          <p:nvPr>
            <p:ph type="subTitle" idx="1"/>
          </p:nvPr>
        </p:nvSpPr>
        <p:spPr/>
        <p:txBody>
          <a:bodyPr>
            <a:normAutofit lnSpcReduction="10000"/>
          </a:bodyPr>
          <a:lstStyle/>
          <a:p>
            <a:r>
              <a:rPr lang="en-US" dirty="0"/>
              <a:t>Sue S. Feldman, RN, MEd, PhD, FACMI</a:t>
            </a:r>
          </a:p>
          <a:p>
            <a:r>
              <a:rPr lang="en-US" dirty="0"/>
              <a:t>Professor and Director of Graduate Programs in Health Informatics</a:t>
            </a:r>
          </a:p>
          <a:p>
            <a:r>
              <a:rPr lang="en-US" dirty="0"/>
              <a:t>University of Alabama at Birmingham </a:t>
            </a:r>
          </a:p>
          <a:p>
            <a:r>
              <a:rPr lang="en-US" dirty="0"/>
              <a:t>sfeldman@uab.edu</a:t>
            </a:r>
          </a:p>
        </p:txBody>
      </p:sp>
    </p:spTree>
    <p:extLst>
      <p:ext uri="{BB962C8B-B14F-4D97-AF65-F5344CB8AC3E}">
        <p14:creationId xmlns:p14="http://schemas.microsoft.com/office/powerpoint/2010/main" val="395921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7BD51-F6A2-C5B4-AB62-E97EC0E47C62}"/>
              </a:ext>
            </a:extLst>
          </p:cNvPr>
          <p:cNvSpPr>
            <a:spLocks noGrp="1"/>
          </p:cNvSpPr>
          <p:nvPr>
            <p:ph type="ctrTitle"/>
          </p:nvPr>
        </p:nvSpPr>
        <p:spPr>
          <a:xfrm>
            <a:off x="742950" y="742951"/>
            <a:ext cx="3476625" cy="4962524"/>
          </a:xfrm>
        </p:spPr>
        <p:txBody>
          <a:bodyPr vert="horz" lIns="91440" tIns="45720" rIns="91440" bIns="45720" rtlCol="0" anchor="ctr">
            <a:normAutofit fontScale="90000"/>
          </a:bodyPr>
          <a:lstStyle/>
          <a:p>
            <a:br>
              <a:rPr lang="en-US" sz="1900" kern="1200" dirty="0">
                <a:solidFill>
                  <a:srgbClr val="FFFFFF"/>
                </a:solidFill>
                <a:latin typeface="+mj-lt"/>
                <a:ea typeface="+mj-ea"/>
                <a:cs typeface="+mj-cs"/>
              </a:rPr>
            </a:br>
            <a:br>
              <a:rPr lang="en-US" sz="1900" kern="1200" dirty="0">
                <a:solidFill>
                  <a:srgbClr val="FFFFFF"/>
                </a:solidFill>
                <a:latin typeface="+mj-lt"/>
                <a:ea typeface="+mj-ea"/>
                <a:cs typeface="+mj-cs"/>
              </a:rPr>
            </a:br>
            <a:r>
              <a:rPr lang="en-US" sz="1900" kern="1200" dirty="0">
                <a:solidFill>
                  <a:srgbClr val="FFFFFF"/>
                </a:solidFill>
                <a:latin typeface="+mj-lt"/>
                <a:ea typeface="+mj-ea"/>
                <a:cs typeface="+mj-cs"/>
              </a:rPr>
              <a:t>Todd R Johnson, Eta S Berner, Sue S Feldman, Josette Jones, Annette L Valenta, Damian Borbolla, Gloria Deckard, LaVerne Manos, </a:t>
            </a:r>
            <a:r>
              <a:rPr lang="en-US" sz="2800" b="1" kern="1200" dirty="0">
                <a:solidFill>
                  <a:srgbClr val="FFFFFF"/>
                </a:solidFill>
                <a:latin typeface="+mj-lt"/>
                <a:ea typeface="+mj-ea"/>
                <a:cs typeface="+mj-cs"/>
              </a:rPr>
              <a:t>Mapping the delineation of practice to the AMIA foundational domains for applied health informatics</a:t>
            </a:r>
            <a:r>
              <a:rPr lang="en-US" sz="2800" kern="1200" dirty="0">
                <a:solidFill>
                  <a:srgbClr val="FFFFFF"/>
                </a:solidFill>
                <a:latin typeface="+mj-lt"/>
                <a:ea typeface="+mj-ea"/>
                <a:cs typeface="+mj-cs"/>
              </a:rPr>
              <a:t>,</a:t>
            </a:r>
            <a:r>
              <a:rPr lang="en-US" sz="1900" kern="1200" dirty="0">
                <a:solidFill>
                  <a:srgbClr val="FFFFFF"/>
                </a:solidFill>
                <a:latin typeface="+mj-lt"/>
                <a:ea typeface="+mj-ea"/>
                <a:cs typeface="+mj-cs"/>
              </a:rPr>
              <a:t> Journal of the American Medical Informatics Association, Volume 30, Issue 10, October 2023, Pages 1593–1598, https://doi.org/10.1093/jamia/ocad146</a:t>
            </a:r>
          </a:p>
        </p:txBody>
      </p:sp>
      <p:pic>
        <p:nvPicPr>
          <p:cNvPr id="6" name="Picture 5" descr="A qr code on a white square&#10;&#10;Description automatically generated">
            <a:extLst>
              <a:ext uri="{FF2B5EF4-FFF2-40B4-BE49-F238E27FC236}">
                <a16:creationId xmlns:a16="http://schemas.microsoft.com/office/drawing/2014/main" id="{7BF96285-2FE9-496A-4912-64A829D61A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9800" y="492573"/>
            <a:ext cx="5101589" cy="5880796"/>
          </a:xfrm>
          <a:prstGeom prst="rect">
            <a:avLst/>
          </a:prstGeom>
        </p:spPr>
      </p:pic>
    </p:spTree>
    <p:extLst>
      <p:ext uri="{BB962C8B-B14F-4D97-AF65-F5344CB8AC3E}">
        <p14:creationId xmlns:p14="http://schemas.microsoft.com/office/powerpoint/2010/main" val="188237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0F58D-2CAE-CED2-4712-E803E28C0E7B}"/>
              </a:ext>
            </a:extLst>
          </p:cNvPr>
          <p:cNvSpPr>
            <a:spLocks noGrp="1"/>
          </p:cNvSpPr>
          <p:nvPr>
            <p:ph type="title"/>
          </p:nvPr>
        </p:nvSpPr>
        <p:spPr>
          <a:xfrm>
            <a:off x="838200" y="365125"/>
            <a:ext cx="5118463" cy="4296522"/>
          </a:xfrm>
        </p:spPr>
        <p:txBody>
          <a:bodyPr>
            <a:normAutofit/>
          </a:bodyPr>
          <a:lstStyle/>
          <a:p>
            <a:r>
              <a:rPr lang="en-US" dirty="0"/>
              <a:t>Course Template to see all Descriptions and Course Objectives Together</a:t>
            </a:r>
          </a:p>
        </p:txBody>
      </p:sp>
      <p:pic>
        <p:nvPicPr>
          <p:cNvPr id="3" name="Picture 2">
            <a:extLst>
              <a:ext uri="{FF2B5EF4-FFF2-40B4-BE49-F238E27FC236}">
                <a16:creationId xmlns:a16="http://schemas.microsoft.com/office/drawing/2014/main" id="{23E5B4CC-73FE-DEBC-AB75-9290DE52F201}"/>
              </a:ext>
            </a:extLst>
          </p:cNvPr>
          <p:cNvPicPr>
            <a:picLocks noChangeAspect="1"/>
          </p:cNvPicPr>
          <p:nvPr/>
        </p:nvPicPr>
        <p:blipFill rotWithShape="1">
          <a:blip r:embed="rId2"/>
          <a:srcRect b="56709"/>
          <a:stretch/>
        </p:blipFill>
        <p:spPr>
          <a:xfrm>
            <a:off x="6096000" y="1388167"/>
            <a:ext cx="5701938" cy="2740214"/>
          </a:xfrm>
          <a:prstGeom prst="rect">
            <a:avLst/>
          </a:prstGeom>
        </p:spPr>
      </p:pic>
    </p:spTree>
    <p:extLst>
      <p:ext uri="{BB962C8B-B14F-4D97-AF65-F5344CB8AC3E}">
        <p14:creationId xmlns:p14="http://schemas.microsoft.com/office/powerpoint/2010/main" val="365861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0437E-260F-B569-3F00-C22267F4DA0D}"/>
              </a:ext>
            </a:extLst>
          </p:cNvPr>
          <p:cNvSpPr>
            <a:spLocks noGrp="1"/>
          </p:cNvSpPr>
          <p:nvPr>
            <p:ph type="title"/>
          </p:nvPr>
        </p:nvSpPr>
        <p:spPr/>
        <p:txBody>
          <a:bodyPr/>
          <a:lstStyle/>
          <a:p>
            <a:r>
              <a:rPr lang="en-US" dirty="0"/>
              <a:t>Develop new Learning Objectives – Use Keywords from Foundational Domains</a:t>
            </a:r>
          </a:p>
        </p:txBody>
      </p:sp>
      <p:pic>
        <p:nvPicPr>
          <p:cNvPr id="4" name="Picture 3">
            <a:extLst>
              <a:ext uri="{FF2B5EF4-FFF2-40B4-BE49-F238E27FC236}">
                <a16:creationId xmlns:a16="http://schemas.microsoft.com/office/drawing/2014/main" id="{FD2FFA3A-9F6F-2EDB-3EF5-CA3EADFC3324}"/>
              </a:ext>
            </a:extLst>
          </p:cNvPr>
          <p:cNvPicPr>
            <a:picLocks noChangeAspect="1"/>
          </p:cNvPicPr>
          <p:nvPr/>
        </p:nvPicPr>
        <p:blipFill>
          <a:blip r:embed="rId2"/>
          <a:stretch>
            <a:fillRect/>
          </a:stretch>
        </p:blipFill>
        <p:spPr>
          <a:xfrm>
            <a:off x="838200" y="2159507"/>
            <a:ext cx="10421804" cy="4458322"/>
          </a:xfrm>
          <a:prstGeom prst="rect">
            <a:avLst/>
          </a:prstGeom>
        </p:spPr>
      </p:pic>
      <p:sp>
        <p:nvSpPr>
          <p:cNvPr id="5" name="Rectangle 4">
            <a:extLst>
              <a:ext uri="{FF2B5EF4-FFF2-40B4-BE49-F238E27FC236}">
                <a16:creationId xmlns:a16="http://schemas.microsoft.com/office/drawing/2014/main" id="{331039EC-2419-DCA0-CDAF-2C4F2419EFD7}"/>
              </a:ext>
            </a:extLst>
          </p:cNvPr>
          <p:cNvSpPr/>
          <p:nvPr/>
        </p:nvSpPr>
        <p:spPr>
          <a:xfrm>
            <a:off x="1765425" y="4617267"/>
            <a:ext cx="8881449" cy="995882"/>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93FF979-A4BE-3596-148F-84C4C8FF64C3}"/>
              </a:ext>
            </a:extLst>
          </p:cNvPr>
          <p:cNvSpPr/>
          <p:nvPr/>
        </p:nvSpPr>
        <p:spPr>
          <a:xfrm>
            <a:off x="2172832" y="5667468"/>
            <a:ext cx="8573631" cy="968467"/>
          </a:xfrm>
          <a:prstGeom prst="rect">
            <a:avLst/>
          </a:prstGeom>
          <a:noFill/>
          <a:ln w="3810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57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7FE9C-1D1F-A64E-C308-6596D7B6BD50}"/>
              </a:ext>
            </a:extLst>
          </p:cNvPr>
          <p:cNvSpPr>
            <a:spLocks noGrp="1"/>
          </p:cNvSpPr>
          <p:nvPr>
            <p:ph type="title"/>
          </p:nvPr>
        </p:nvSpPr>
        <p:spPr>
          <a:xfrm>
            <a:off x="838200" y="171162"/>
            <a:ext cx="2840182" cy="2371148"/>
          </a:xfrm>
        </p:spPr>
        <p:txBody>
          <a:bodyPr>
            <a:normAutofit/>
          </a:bodyPr>
          <a:lstStyle/>
          <a:p>
            <a:r>
              <a:rPr lang="en-US" sz="3200" dirty="0">
                <a:solidFill>
                  <a:srgbClr val="FFFFFF"/>
                </a:solidFill>
              </a:rPr>
              <a:t>CSET- Curriculum Self Evaluation Tool</a:t>
            </a:r>
          </a:p>
        </p:txBody>
      </p:sp>
      <p:pic>
        <p:nvPicPr>
          <p:cNvPr id="4" name="Picture 3">
            <a:extLst>
              <a:ext uri="{FF2B5EF4-FFF2-40B4-BE49-F238E27FC236}">
                <a16:creationId xmlns:a16="http://schemas.microsoft.com/office/drawing/2014/main" id="{47AACAE0-FD31-25CC-0990-DD89E79BAADC}"/>
              </a:ext>
            </a:extLst>
          </p:cNvPr>
          <p:cNvPicPr>
            <a:picLocks noChangeAspect="1"/>
          </p:cNvPicPr>
          <p:nvPr/>
        </p:nvPicPr>
        <p:blipFill>
          <a:blip r:embed="rId2"/>
          <a:stretch>
            <a:fillRect/>
          </a:stretch>
        </p:blipFill>
        <p:spPr>
          <a:xfrm>
            <a:off x="4062043" y="1576822"/>
            <a:ext cx="7886700" cy="4631737"/>
          </a:xfrm>
          <a:prstGeom prst="rect">
            <a:avLst/>
          </a:prstGeom>
        </p:spPr>
      </p:pic>
    </p:spTree>
    <p:extLst>
      <p:ext uri="{BB962C8B-B14F-4D97-AF65-F5344CB8AC3E}">
        <p14:creationId xmlns:p14="http://schemas.microsoft.com/office/powerpoint/2010/main" val="3961285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20F0B-AA68-26A3-2230-B8BADDA55B09}"/>
              </a:ext>
            </a:extLst>
          </p:cNvPr>
          <p:cNvSpPr>
            <a:spLocks noGrp="1"/>
          </p:cNvSpPr>
          <p:nvPr>
            <p:ph type="ctrTitle"/>
          </p:nvPr>
        </p:nvSpPr>
        <p:spPr/>
        <p:txBody>
          <a:bodyPr>
            <a:normAutofit/>
          </a:bodyPr>
          <a:lstStyle/>
          <a:p>
            <a:r>
              <a:rPr lang="en-US" dirty="0"/>
              <a:t>Thank you!</a:t>
            </a:r>
            <a:br>
              <a:rPr lang="en-US" dirty="0"/>
            </a:br>
            <a:r>
              <a:rPr lang="en-US" dirty="0"/>
              <a:t>Questions</a:t>
            </a:r>
          </a:p>
        </p:txBody>
      </p:sp>
      <p:sp>
        <p:nvSpPr>
          <p:cNvPr id="3" name="Subtitle 2">
            <a:extLst>
              <a:ext uri="{FF2B5EF4-FFF2-40B4-BE49-F238E27FC236}">
                <a16:creationId xmlns:a16="http://schemas.microsoft.com/office/drawing/2014/main" id="{64733B49-0495-8BAF-062B-2BA33E36FEEE}"/>
              </a:ext>
            </a:extLst>
          </p:cNvPr>
          <p:cNvSpPr>
            <a:spLocks noGrp="1"/>
          </p:cNvSpPr>
          <p:nvPr>
            <p:ph type="subTitle" idx="1"/>
          </p:nvPr>
        </p:nvSpPr>
        <p:spPr/>
        <p:txBody>
          <a:bodyPr/>
          <a:lstStyle/>
          <a:p>
            <a:r>
              <a:rPr lang="en-US" dirty="0"/>
              <a:t>Sue S. Feldman, RN, MEd, PhD, FACMI</a:t>
            </a:r>
          </a:p>
          <a:p>
            <a:r>
              <a:rPr lang="en-US" dirty="0"/>
              <a:t>Professor and Director of Graduate Programs in Health Informatics</a:t>
            </a:r>
          </a:p>
          <a:p>
            <a:r>
              <a:rPr lang="en-US" dirty="0"/>
              <a:t>University of Alabama at Birmingham </a:t>
            </a:r>
          </a:p>
        </p:txBody>
      </p:sp>
    </p:spTree>
    <p:extLst>
      <p:ext uri="{BB962C8B-B14F-4D97-AF65-F5344CB8AC3E}">
        <p14:creationId xmlns:p14="http://schemas.microsoft.com/office/powerpoint/2010/main" val="230573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18AA-8986-22D6-9025-A798AE38077B}"/>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D6831FD2-8E91-61F1-FFDF-6CC7EFBED1D7}"/>
              </a:ext>
            </a:extLst>
          </p:cNvPr>
          <p:cNvSpPr>
            <a:spLocks noGrp="1"/>
          </p:cNvSpPr>
          <p:nvPr>
            <p:ph idx="1"/>
          </p:nvPr>
        </p:nvSpPr>
        <p:spPr/>
        <p:txBody>
          <a:bodyPr>
            <a:normAutofit fontScale="92500" lnSpcReduction="10000"/>
          </a:bodyPr>
          <a:lstStyle/>
          <a:p>
            <a:pPr marL="285750" indent="-285750">
              <a:buFont typeface="Arial" panose="020B0604020202020204" pitchFamily="34" charset="0"/>
              <a:buChar char="•"/>
            </a:pPr>
            <a:r>
              <a:rPr lang="en-US" dirty="0"/>
              <a:t>Competency-based education involves ensuring “</a:t>
            </a:r>
            <a:r>
              <a:rPr lang="en-US" b="1" dirty="0"/>
              <a:t>an observable ability of a health professional, integrating multiple components such as knowledge, skills, values, and attitudes. Since competencies are observable, they can be measured and assessed to ensure their acquisition. Competencies can be assembled like building blocks to facilitate progressive development</a:t>
            </a:r>
            <a:r>
              <a:rPr lang="en-US" dirty="0"/>
              <a:t>.”</a:t>
            </a:r>
            <a:r>
              <a:rPr lang="en-US" baseline="30000" dirty="0"/>
              <a:t>1</a:t>
            </a:r>
            <a:endParaRPr lang="en-US" dirty="0"/>
          </a:p>
          <a:p>
            <a:pPr marL="285750" indent="-285750">
              <a:buFont typeface="Arial" panose="020B0604020202020204" pitchFamily="34" charset="0"/>
              <a:buChar char="•"/>
            </a:pPr>
            <a:r>
              <a:rPr lang="en-US" dirty="0"/>
              <a:t>Alignment needed – Each individual lesson was now seen as a more integral part of a much larger ecosystem for each program</a:t>
            </a:r>
          </a:p>
          <a:p>
            <a:pPr marL="788670" lvl="1" indent="-285750">
              <a:buFont typeface="Arial" panose="020B0604020202020204" pitchFamily="34" charset="0"/>
              <a:buChar char="•"/>
            </a:pPr>
            <a:r>
              <a:rPr lang="en-US" dirty="0"/>
              <a:t>Curriculum with the AMIA foundation domains required for CAHIIM Accreditation</a:t>
            </a:r>
          </a:p>
          <a:p>
            <a:pPr marL="788670" lvl="1" indent="-285750">
              <a:buFont typeface="Arial" panose="020B0604020202020204" pitchFamily="34" charset="0"/>
              <a:buChar char="•"/>
            </a:pPr>
            <a:r>
              <a:rPr lang="en-US" dirty="0"/>
              <a:t>Learning assessments with assignments with learning outcomes</a:t>
            </a:r>
          </a:p>
          <a:p>
            <a:pPr marL="788670" lvl="1" indent="-285750">
              <a:buFont typeface="Arial" panose="020B0604020202020204" pitchFamily="34" charset="0"/>
              <a:buChar char="•"/>
            </a:pPr>
            <a:r>
              <a:rPr lang="en-US" dirty="0"/>
              <a:t>Between course objectives and program objectives</a:t>
            </a:r>
          </a:p>
          <a:p>
            <a:pPr marL="285750" indent="-285750">
              <a:buFont typeface="Arial" panose="020B0604020202020204" pitchFamily="34" charset="0"/>
              <a:buChar char="•"/>
            </a:pPr>
            <a:r>
              <a:rPr lang="en-US" dirty="0"/>
              <a:t>This may be a paradigm shift for many HIM programs</a:t>
            </a:r>
          </a:p>
          <a:p>
            <a:endParaRPr lang="en-US" dirty="0"/>
          </a:p>
        </p:txBody>
      </p:sp>
      <p:sp>
        <p:nvSpPr>
          <p:cNvPr id="4" name="TextBox 3">
            <a:extLst>
              <a:ext uri="{FF2B5EF4-FFF2-40B4-BE49-F238E27FC236}">
                <a16:creationId xmlns:a16="http://schemas.microsoft.com/office/drawing/2014/main" id="{D20EF429-9363-E6C4-96CD-7BAEDDB576A6}"/>
              </a:ext>
            </a:extLst>
          </p:cNvPr>
          <p:cNvSpPr txBox="1"/>
          <p:nvPr/>
        </p:nvSpPr>
        <p:spPr>
          <a:xfrm>
            <a:off x="360121" y="6392847"/>
            <a:ext cx="8739427" cy="200055"/>
          </a:xfrm>
          <a:prstGeom prst="rect">
            <a:avLst/>
          </a:prstGeom>
          <a:noFill/>
        </p:spPr>
        <p:txBody>
          <a:bodyPr wrap="square">
            <a:spAutoFit/>
          </a:bodyPr>
          <a:lstStyle/>
          <a:p>
            <a:r>
              <a:rPr lang="en-US" sz="700" b="0" i="0" u="none" strike="noStrike" baseline="30000" dirty="0">
                <a:solidFill>
                  <a:srgbClr val="000000"/>
                </a:solidFill>
                <a:latin typeface="Times New Roman" panose="02020603050405020304" pitchFamily="18" charset="0"/>
              </a:rPr>
              <a:t>1</a:t>
            </a:r>
            <a:r>
              <a:rPr lang="en-US" sz="700" b="0" i="0" u="none" strike="noStrike" dirty="0">
                <a:solidFill>
                  <a:srgbClr val="000000"/>
                </a:solidFill>
                <a:latin typeface="Times New Roman" panose="02020603050405020304" pitchFamily="18" charset="0"/>
              </a:rPr>
              <a:t>Frank</a:t>
            </a:r>
            <a:r>
              <a:rPr lang="en-US" sz="700" b="0" i="0" u="none" strike="noStrike" baseline="0" dirty="0">
                <a:solidFill>
                  <a:srgbClr val="000000"/>
                </a:solidFill>
                <a:latin typeface="Times New Roman" panose="02020603050405020304" pitchFamily="18" charset="0"/>
              </a:rPr>
              <a:t> JR, Snell LS, Cate OT et al. Competency-based medical education: theory to practice. Medical teacher 2010; 32: 638-645. </a:t>
            </a:r>
            <a:endParaRPr lang="en-US" sz="700" dirty="0"/>
          </a:p>
        </p:txBody>
      </p:sp>
    </p:spTree>
    <p:extLst>
      <p:ext uri="{BB962C8B-B14F-4D97-AF65-F5344CB8AC3E}">
        <p14:creationId xmlns:p14="http://schemas.microsoft.com/office/powerpoint/2010/main" val="228115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F7BD51-F6A2-C5B4-AB62-E97EC0E47C62}"/>
              </a:ext>
            </a:extLst>
          </p:cNvPr>
          <p:cNvSpPr>
            <a:spLocks noGrp="1"/>
          </p:cNvSpPr>
          <p:nvPr>
            <p:ph type="ctrTitle"/>
          </p:nvPr>
        </p:nvSpPr>
        <p:spPr>
          <a:xfrm>
            <a:off x="742950" y="742951"/>
            <a:ext cx="3476625" cy="4962524"/>
          </a:xfrm>
        </p:spPr>
        <p:txBody>
          <a:bodyPr vert="horz" lIns="91440" tIns="45720" rIns="91440" bIns="45720" rtlCol="0" anchor="ctr">
            <a:normAutofit/>
          </a:bodyPr>
          <a:lstStyle/>
          <a:p>
            <a:r>
              <a:rPr lang="en-US" sz="1700" dirty="0">
                <a:solidFill>
                  <a:schemeClr val="bg1"/>
                </a:solidFill>
              </a:rPr>
              <a:t>Saif Khairat, Sue S Feldman, Arif Rana, Mohammad Faysel, Saptarshi Purkayastha, Matthew Scotch, Christina Eldredge, </a:t>
            </a:r>
            <a:r>
              <a:rPr lang="en-US" sz="2500" b="1" dirty="0">
                <a:solidFill>
                  <a:schemeClr val="bg1"/>
                </a:solidFill>
              </a:rPr>
              <a:t>Foundational domains and competencies for baccalaureate health informatics education</a:t>
            </a:r>
            <a:r>
              <a:rPr lang="en-US" sz="2500" dirty="0">
                <a:solidFill>
                  <a:schemeClr val="bg1"/>
                </a:solidFill>
              </a:rPr>
              <a:t>,</a:t>
            </a:r>
            <a:r>
              <a:rPr lang="en-US" sz="1700" dirty="0">
                <a:solidFill>
                  <a:schemeClr val="bg1"/>
                </a:solidFill>
              </a:rPr>
              <a:t> </a:t>
            </a:r>
            <a:r>
              <a:rPr lang="en-US" sz="1700" i="1" dirty="0">
                <a:solidFill>
                  <a:schemeClr val="bg1"/>
                </a:solidFill>
              </a:rPr>
              <a:t>Journal of the American Medical Informatics Association</a:t>
            </a:r>
            <a:r>
              <a:rPr lang="en-US" sz="1700" dirty="0">
                <a:solidFill>
                  <a:schemeClr val="bg1"/>
                </a:solidFill>
              </a:rPr>
              <a:t>, Volume 30, Issue 10, October 2023, Pages 1599–1607, </a:t>
            </a:r>
            <a:r>
              <a:rPr lang="en-US" sz="1700" dirty="0">
                <a:solidFill>
                  <a:schemeClr val="bg1"/>
                </a:solidFill>
                <a:hlinkClick r:id="rId2">
                  <a:extLst>
                    <a:ext uri="{A12FA001-AC4F-418D-AE19-62706E023703}">
                      <ahyp:hlinkClr xmlns:ahyp="http://schemas.microsoft.com/office/drawing/2018/hyperlinkcolor" val="tx"/>
                    </a:ext>
                  </a:extLst>
                </a:hlinkClick>
              </a:rPr>
              <a:t>https://doi.org/10.1093/jamia/ocad147</a:t>
            </a:r>
            <a:endParaRPr lang="en-US" sz="1700" kern="1200" dirty="0">
              <a:solidFill>
                <a:schemeClr val="bg1"/>
              </a:solidFill>
              <a:latin typeface="+mj-lt"/>
              <a:ea typeface="+mj-ea"/>
              <a:cs typeface="+mj-cs"/>
            </a:endParaRPr>
          </a:p>
        </p:txBody>
      </p:sp>
      <p:pic>
        <p:nvPicPr>
          <p:cNvPr id="7" name="Picture 6" descr="A qr code on a white background&#10;&#10;Description automatically generated">
            <a:extLst>
              <a:ext uri="{FF2B5EF4-FFF2-40B4-BE49-F238E27FC236}">
                <a16:creationId xmlns:a16="http://schemas.microsoft.com/office/drawing/2014/main" id="{24FE67CA-A4FB-19BF-F83F-D7E20F520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33174"/>
            <a:ext cx="4621999" cy="5991651"/>
          </a:xfrm>
          <a:prstGeom prst="rect">
            <a:avLst/>
          </a:prstGeom>
        </p:spPr>
      </p:pic>
    </p:spTree>
    <p:extLst>
      <p:ext uri="{BB962C8B-B14F-4D97-AF65-F5344CB8AC3E}">
        <p14:creationId xmlns:p14="http://schemas.microsoft.com/office/powerpoint/2010/main" val="138179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BA40-63B4-6363-0DAC-7CF578416EA3}"/>
              </a:ext>
            </a:extLst>
          </p:cNvPr>
          <p:cNvSpPr>
            <a:spLocks noGrp="1"/>
          </p:cNvSpPr>
          <p:nvPr>
            <p:ph type="title"/>
          </p:nvPr>
        </p:nvSpPr>
        <p:spPr/>
        <p:txBody>
          <a:bodyPr/>
          <a:lstStyle/>
          <a:p>
            <a:r>
              <a:rPr lang="en-US" dirty="0"/>
              <a:t>Miller’s – A Reminder</a:t>
            </a:r>
            <a:r>
              <a:rPr lang="en-US" sz="4000" baseline="30000" dirty="0"/>
              <a:t>2</a:t>
            </a:r>
            <a:endParaRPr lang="en-US" dirty="0"/>
          </a:p>
        </p:txBody>
      </p:sp>
      <p:pic>
        <p:nvPicPr>
          <p:cNvPr id="3" name="Picture 2">
            <a:extLst>
              <a:ext uri="{FF2B5EF4-FFF2-40B4-BE49-F238E27FC236}">
                <a16:creationId xmlns:a16="http://schemas.microsoft.com/office/drawing/2014/main" id="{78A4006B-E664-2EDE-77FF-EFC51A377B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8674" y="1515001"/>
            <a:ext cx="6425657" cy="5208016"/>
          </a:xfrm>
          <a:prstGeom prst="rect">
            <a:avLst/>
          </a:prstGeom>
        </p:spPr>
      </p:pic>
      <p:sp>
        <p:nvSpPr>
          <p:cNvPr id="4" name="TextBox 3">
            <a:extLst>
              <a:ext uri="{FF2B5EF4-FFF2-40B4-BE49-F238E27FC236}">
                <a16:creationId xmlns:a16="http://schemas.microsoft.com/office/drawing/2014/main" id="{0DF66BDB-F45F-E4DD-4BAF-4D86658FFE12}"/>
              </a:ext>
            </a:extLst>
          </p:cNvPr>
          <p:cNvSpPr txBox="1"/>
          <p:nvPr/>
        </p:nvSpPr>
        <p:spPr>
          <a:xfrm>
            <a:off x="9257211" y="5512526"/>
            <a:ext cx="2096589" cy="707886"/>
          </a:xfrm>
          <a:prstGeom prst="rect">
            <a:avLst/>
          </a:prstGeom>
          <a:noFill/>
        </p:spPr>
        <p:txBody>
          <a:bodyPr wrap="square" rtlCol="0">
            <a:spAutoFit/>
          </a:bodyPr>
          <a:lstStyle/>
          <a:p>
            <a:r>
              <a:rPr lang="en-US" sz="800" baseline="30000" dirty="0"/>
              <a:t>2</a:t>
            </a:r>
            <a:r>
              <a:rPr lang="en-US" sz="800" dirty="0"/>
              <a:t>Saif Khairat, Sue S Feldman. Undergraduate Health Informatics Education in Berner, E. S. (2020). </a:t>
            </a:r>
            <a:r>
              <a:rPr lang="en-US" sz="800" i="1" dirty="0"/>
              <a:t>Informatics education in healthcare: lessons learned</a:t>
            </a:r>
            <a:r>
              <a:rPr lang="en-US" sz="800" dirty="0"/>
              <a:t> (pp. 289-300). Springer International Publishing.</a:t>
            </a:r>
          </a:p>
        </p:txBody>
      </p:sp>
    </p:spTree>
    <p:extLst>
      <p:ext uri="{BB962C8B-B14F-4D97-AF65-F5344CB8AC3E}">
        <p14:creationId xmlns:p14="http://schemas.microsoft.com/office/powerpoint/2010/main" val="186366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FCDB-B0FA-A8A4-1616-E4BC865BF75E}"/>
              </a:ext>
            </a:extLst>
          </p:cNvPr>
          <p:cNvSpPr>
            <a:spLocks noGrp="1"/>
          </p:cNvSpPr>
          <p:nvPr>
            <p:ph type="title"/>
          </p:nvPr>
        </p:nvSpPr>
        <p:spPr/>
        <p:txBody>
          <a:bodyPr/>
          <a:lstStyle/>
          <a:p>
            <a:r>
              <a:rPr lang="en-US" dirty="0"/>
              <a:t>What we did</a:t>
            </a:r>
          </a:p>
        </p:txBody>
      </p:sp>
      <p:sp>
        <p:nvSpPr>
          <p:cNvPr id="3" name="Content Placeholder 2">
            <a:extLst>
              <a:ext uri="{FF2B5EF4-FFF2-40B4-BE49-F238E27FC236}">
                <a16:creationId xmlns:a16="http://schemas.microsoft.com/office/drawing/2014/main" id="{80686351-489B-B8F5-F872-A479AD1588E8}"/>
              </a:ext>
            </a:extLst>
          </p:cNvPr>
          <p:cNvSpPr>
            <a:spLocks noGrp="1"/>
          </p:cNvSpPr>
          <p:nvPr>
            <p:ph idx="1"/>
          </p:nvPr>
        </p:nvSpPr>
        <p:spPr>
          <a:xfrm>
            <a:off x="838199" y="1863634"/>
            <a:ext cx="10952285" cy="4629241"/>
          </a:xfrm>
        </p:spPr>
        <p:txBody>
          <a:bodyPr>
            <a:normAutofit/>
          </a:bodyPr>
          <a:lstStyle/>
          <a:p>
            <a:pPr marL="285750" indent="-285750">
              <a:buFont typeface="Arial" panose="020B0604020202020204" pitchFamily="34" charset="0"/>
              <a:buChar char="•"/>
            </a:pPr>
            <a:r>
              <a:rPr lang="en-US" dirty="0"/>
              <a:t>Regular meetings of 11 faculty over an 18-month period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Modified card sort methodology </a:t>
            </a:r>
          </a:p>
          <a:p>
            <a:pPr marL="285750" indent="-285750">
              <a:buFont typeface="Arial" panose="020B0604020202020204" pitchFamily="34" charset="0"/>
              <a:buChar char="•"/>
            </a:pPr>
            <a:r>
              <a:rPr lang="en-US" dirty="0"/>
              <a:t>NVivo for analysis</a:t>
            </a:r>
          </a:p>
          <a:p>
            <a:pPr marL="285750" indent="-285750">
              <a:buFont typeface="Arial" panose="020B0604020202020204" pitchFamily="34" charset="0"/>
              <a:buChar char="•"/>
            </a:pPr>
            <a:r>
              <a:rPr lang="en-US" dirty="0"/>
              <a:t>Tableau for data visualization</a:t>
            </a:r>
          </a:p>
          <a:p>
            <a:endParaRPr lang="en-US" dirty="0"/>
          </a:p>
        </p:txBody>
      </p:sp>
      <p:pic>
        <p:nvPicPr>
          <p:cNvPr id="10" name="Picture 9">
            <a:extLst>
              <a:ext uri="{FF2B5EF4-FFF2-40B4-BE49-F238E27FC236}">
                <a16:creationId xmlns:a16="http://schemas.microsoft.com/office/drawing/2014/main" id="{B426DAFC-2D80-8C93-20FC-B50096EE2D3C}"/>
              </a:ext>
            </a:extLst>
          </p:cNvPr>
          <p:cNvPicPr>
            <a:picLocks noChangeAspect="1"/>
          </p:cNvPicPr>
          <p:nvPr/>
        </p:nvPicPr>
        <p:blipFill>
          <a:blip r:embed="rId2"/>
          <a:stretch>
            <a:fillRect/>
          </a:stretch>
        </p:blipFill>
        <p:spPr>
          <a:xfrm>
            <a:off x="926716" y="2264818"/>
            <a:ext cx="10355635" cy="2702836"/>
          </a:xfrm>
          <a:prstGeom prst="rect">
            <a:avLst/>
          </a:prstGeom>
        </p:spPr>
      </p:pic>
    </p:spTree>
    <p:extLst>
      <p:ext uri="{BB962C8B-B14F-4D97-AF65-F5344CB8AC3E}">
        <p14:creationId xmlns:p14="http://schemas.microsoft.com/office/powerpoint/2010/main" val="303934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F0DF9-D86E-1E61-BCB4-E7CD972D1F33}"/>
              </a:ext>
            </a:extLst>
          </p:cNvPr>
          <p:cNvSpPr>
            <a:spLocks noGrp="1"/>
          </p:cNvSpPr>
          <p:nvPr>
            <p:ph type="title"/>
          </p:nvPr>
        </p:nvSpPr>
        <p:spPr/>
        <p:txBody>
          <a:bodyPr/>
          <a:lstStyle/>
          <a:p>
            <a:r>
              <a:rPr lang="en-US" dirty="0"/>
              <a:t>It all Started from the Delineation of Practice</a:t>
            </a:r>
          </a:p>
        </p:txBody>
      </p:sp>
      <p:pic>
        <p:nvPicPr>
          <p:cNvPr id="3" name="Picture 2">
            <a:extLst>
              <a:ext uri="{FF2B5EF4-FFF2-40B4-BE49-F238E27FC236}">
                <a16:creationId xmlns:a16="http://schemas.microsoft.com/office/drawing/2014/main" id="{ED9F1916-412C-EC5D-ABF2-3703E764BCF4}"/>
              </a:ext>
            </a:extLst>
          </p:cNvPr>
          <p:cNvPicPr>
            <a:picLocks noChangeAspect="1"/>
          </p:cNvPicPr>
          <p:nvPr/>
        </p:nvPicPr>
        <p:blipFill>
          <a:blip r:embed="rId2"/>
          <a:stretch>
            <a:fillRect/>
          </a:stretch>
        </p:blipFill>
        <p:spPr>
          <a:xfrm>
            <a:off x="443196" y="2320523"/>
            <a:ext cx="10596912" cy="3479386"/>
          </a:xfrm>
          <a:prstGeom prst="rect">
            <a:avLst/>
          </a:prstGeom>
        </p:spPr>
      </p:pic>
    </p:spTree>
    <p:extLst>
      <p:ext uri="{BB962C8B-B14F-4D97-AF65-F5344CB8AC3E}">
        <p14:creationId xmlns:p14="http://schemas.microsoft.com/office/powerpoint/2010/main" val="251192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3B8573-FAD0-F7B1-4D39-2AEC27BCFE61}"/>
              </a:ext>
            </a:extLst>
          </p:cNvPr>
          <p:cNvPicPr>
            <a:picLocks noChangeAspect="1"/>
          </p:cNvPicPr>
          <p:nvPr/>
        </p:nvPicPr>
        <p:blipFill>
          <a:blip r:embed="rId2"/>
          <a:stretch>
            <a:fillRect/>
          </a:stretch>
        </p:blipFill>
        <p:spPr>
          <a:xfrm>
            <a:off x="210147" y="583474"/>
            <a:ext cx="6273627" cy="2932921"/>
          </a:xfrm>
          <a:prstGeom prst="rect">
            <a:avLst/>
          </a:prstGeom>
        </p:spPr>
      </p:pic>
      <p:pic>
        <p:nvPicPr>
          <p:cNvPr id="3" name="Picture 2">
            <a:extLst>
              <a:ext uri="{FF2B5EF4-FFF2-40B4-BE49-F238E27FC236}">
                <a16:creationId xmlns:a16="http://schemas.microsoft.com/office/drawing/2014/main" id="{E0447D04-66CD-11BB-060F-93474927CD68}"/>
              </a:ext>
            </a:extLst>
          </p:cNvPr>
          <p:cNvPicPr>
            <a:picLocks noChangeAspect="1"/>
          </p:cNvPicPr>
          <p:nvPr/>
        </p:nvPicPr>
        <p:blipFill>
          <a:blip r:embed="rId3"/>
          <a:stretch>
            <a:fillRect/>
          </a:stretch>
        </p:blipFill>
        <p:spPr>
          <a:xfrm>
            <a:off x="2903258" y="4021183"/>
            <a:ext cx="8984909" cy="2336074"/>
          </a:xfrm>
          <a:prstGeom prst="rect">
            <a:avLst/>
          </a:prstGeom>
        </p:spPr>
      </p:pic>
    </p:spTree>
    <p:extLst>
      <p:ext uri="{BB962C8B-B14F-4D97-AF65-F5344CB8AC3E}">
        <p14:creationId xmlns:p14="http://schemas.microsoft.com/office/powerpoint/2010/main" val="488385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143CF-D960-99C3-424F-083897149106}"/>
              </a:ext>
            </a:extLst>
          </p:cNvPr>
          <p:cNvSpPr>
            <a:spLocks noGrp="1"/>
          </p:cNvSpPr>
          <p:nvPr>
            <p:ph type="title"/>
          </p:nvPr>
        </p:nvSpPr>
        <p:spPr/>
        <p:txBody>
          <a:bodyPr/>
          <a:lstStyle/>
          <a:p>
            <a:r>
              <a:rPr lang="en-US" dirty="0"/>
              <a:t>Knowledge and Tasks by Miller’s Level</a:t>
            </a:r>
          </a:p>
        </p:txBody>
      </p:sp>
      <p:pic>
        <p:nvPicPr>
          <p:cNvPr id="3" name="Picture 2">
            <a:extLst>
              <a:ext uri="{FF2B5EF4-FFF2-40B4-BE49-F238E27FC236}">
                <a16:creationId xmlns:a16="http://schemas.microsoft.com/office/drawing/2014/main" id="{59D8BCF2-BD77-0C55-2AED-1B813A429606}"/>
              </a:ext>
            </a:extLst>
          </p:cNvPr>
          <p:cNvPicPr>
            <a:picLocks noChangeAspect="1"/>
          </p:cNvPicPr>
          <p:nvPr/>
        </p:nvPicPr>
        <p:blipFill rotWithShape="1">
          <a:blip r:embed="rId2"/>
          <a:srcRect l="-5645" t="-1567" r="5645" b="71933"/>
          <a:stretch/>
        </p:blipFill>
        <p:spPr>
          <a:xfrm>
            <a:off x="102051" y="1359762"/>
            <a:ext cx="11073293" cy="2921422"/>
          </a:xfrm>
          <a:prstGeom prst="rect">
            <a:avLst/>
          </a:prstGeom>
          <a:ln>
            <a:solidFill>
              <a:schemeClr val="accent1"/>
            </a:solidFill>
          </a:ln>
        </p:spPr>
      </p:pic>
      <p:pic>
        <p:nvPicPr>
          <p:cNvPr id="4" name="Picture 3">
            <a:extLst>
              <a:ext uri="{FF2B5EF4-FFF2-40B4-BE49-F238E27FC236}">
                <a16:creationId xmlns:a16="http://schemas.microsoft.com/office/drawing/2014/main" id="{3B623294-51E5-3558-19BC-15B78E22DF27}"/>
              </a:ext>
            </a:extLst>
          </p:cNvPr>
          <p:cNvPicPr>
            <a:picLocks noChangeAspect="1"/>
          </p:cNvPicPr>
          <p:nvPr/>
        </p:nvPicPr>
        <p:blipFill rotWithShape="1">
          <a:blip r:embed="rId3"/>
          <a:srcRect b="66651"/>
          <a:stretch/>
        </p:blipFill>
        <p:spPr>
          <a:xfrm>
            <a:off x="2946081" y="4400767"/>
            <a:ext cx="8129747" cy="2413688"/>
          </a:xfrm>
          <a:prstGeom prst="rect">
            <a:avLst/>
          </a:prstGeom>
          <a:ln>
            <a:solidFill>
              <a:schemeClr val="accent1"/>
            </a:solidFill>
          </a:ln>
        </p:spPr>
      </p:pic>
    </p:spTree>
    <p:extLst>
      <p:ext uri="{BB962C8B-B14F-4D97-AF65-F5344CB8AC3E}">
        <p14:creationId xmlns:p14="http://schemas.microsoft.com/office/powerpoint/2010/main" val="102281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2324-4115-DB7B-8746-5EA2B690A03B}"/>
              </a:ext>
            </a:extLst>
          </p:cNvPr>
          <p:cNvSpPr>
            <a:spLocks noGrp="1"/>
          </p:cNvSpPr>
          <p:nvPr>
            <p:ph type="title"/>
          </p:nvPr>
        </p:nvSpPr>
        <p:spPr/>
        <p:txBody>
          <a:bodyPr/>
          <a:lstStyle/>
          <a:p>
            <a:r>
              <a:rPr lang="en-US" dirty="0"/>
              <a:t>Miller’s Level by Delineation of Practice (current state)</a:t>
            </a:r>
          </a:p>
        </p:txBody>
      </p:sp>
      <p:pic>
        <p:nvPicPr>
          <p:cNvPr id="3" name="Picture 2">
            <a:extLst>
              <a:ext uri="{FF2B5EF4-FFF2-40B4-BE49-F238E27FC236}">
                <a16:creationId xmlns:a16="http://schemas.microsoft.com/office/drawing/2014/main" id="{731EC923-5D96-616F-AF16-890EC421BD05}"/>
              </a:ext>
            </a:extLst>
          </p:cNvPr>
          <p:cNvPicPr>
            <a:picLocks noChangeAspect="1"/>
          </p:cNvPicPr>
          <p:nvPr/>
        </p:nvPicPr>
        <p:blipFill>
          <a:blip r:embed="rId2"/>
          <a:stretch>
            <a:fillRect/>
          </a:stretch>
        </p:blipFill>
        <p:spPr>
          <a:xfrm>
            <a:off x="235131" y="2505720"/>
            <a:ext cx="11465027" cy="3747034"/>
          </a:xfrm>
          <a:prstGeom prst="rect">
            <a:avLst/>
          </a:prstGeom>
        </p:spPr>
      </p:pic>
    </p:spTree>
    <p:extLst>
      <p:ext uri="{BB962C8B-B14F-4D97-AF65-F5344CB8AC3E}">
        <p14:creationId xmlns:p14="http://schemas.microsoft.com/office/powerpoint/2010/main" val="128797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3030</TotalTime>
  <Words>463</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Developing a Competency Based Curriculum – Undergraduate HIM to HI</vt:lpstr>
      <vt:lpstr>Introduction</vt:lpstr>
      <vt:lpstr>Saif Khairat, Sue S Feldman, Arif Rana, Mohammad Faysel, Saptarshi Purkayastha, Matthew Scotch, Christina Eldredge, Foundational domains and competencies for baccalaureate health informatics education, Journal of the American Medical Informatics Association, Volume 30, Issue 10, October 2023, Pages 1599–1607, https://doi.org/10.1093/jamia/ocad147</vt:lpstr>
      <vt:lpstr>Miller’s – A Reminder2</vt:lpstr>
      <vt:lpstr>What we did</vt:lpstr>
      <vt:lpstr>It all Started from the Delineation of Practice</vt:lpstr>
      <vt:lpstr>PowerPoint Presentation</vt:lpstr>
      <vt:lpstr>Knowledge and Tasks by Miller’s Level</vt:lpstr>
      <vt:lpstr>Miller’s Level by Delineation of Practice (current state)</vt:lpstr>
      <vt:lpstr>  Todd R Johnson, Eta S Berner, Sue S Feldman, Josette Jones, Annette L Valenta, Damian Borbolla, Gloria Deckard, LaVerne Manos, Mapping the delineation of practice to the AMIA foundational domains for applied health informatics, Journal of the American Medical Informatics Association, Volume 30, Issue 10, October 2023, Pages 1593–1598, https://doi.org/10.1093/jamia/ocad146</vt:lpstr>
      <vt:lpstr>Course Template to see all Descriptions and Course Objectives Together</vt:lpstr>
      <vt:lpstr>Develop new Learning Objectives – Use Keywords from Foundational Domains</vt:lpstr>
      <vt:lpstr>CSET- Curriculum Self Evaluation Tool</vt:lpstr>
      <vt:lpstr>Thank you!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Feldman, Sue</dc:creator>
  <cp:lastModifiedBy>Feldman, Sue</cp:lastModifiedBy>
  <cp:revision>3</cp:revision>
  <dcterms:created xsi:type="dcterms:W3CDTF">2024-02-26T22:45:30Z</dcterms:created>
  <dcterms:modified xsi:type="dcterms:W3CDTF">2024-02-29T01:16:11Z</dcterms:modified>
</cp:coreProperties>
</file>