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06" r:id="rId1"/>
  </p:sldMasterIdLst>
  <p:notesMasterIdLst>
    <p:notesMasterId r:id="rId13"/>
  </p:notesMasterIdLst>
  <p:sldIdLst>
    <p:sldId id="360" r:id="rId2"/>
    <p:sldId id="361" r:id="rId3"/>
    <p:sldId id="522" r:id="rId4"/>
    <p:sldId id="521" r:id="rId5"/>
    <p:sldId id="523" r:id="rId6"/>
    <p:sldId id="343" r:id="rId7"/>
    <p:sldId id="344" r:id="rId8"/>
    <p:sldId id="345" r:id="rId9"/>
    <p:sldId id="346" r:id="rId10"/>
    <p:sldId id="347" r:id="rId11"/>
    <p:sldId id="32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dman, Sue" initials="SF" lastIdx="5" clrIdx="0">
    <p:extLst>
      <p:ext uri="{19B8F6BF-5375-455C-9EA6-DF929625EA0E}">
        <p15:presenceInfo xmlns:p15="http://schemas.microsoft.com/office/powerpoint/2012/main" userId="Feldman, Sue" providerId="None"/>
      </p:ext>
    </p:extLst>
  </p:cmAuthor>
  <p:cmAuthor id="2" name="Anne M Turner" initials="AMT" lastIdx="9" clrIdx="1">
    <p:extLst>
      <p:ext uri="{19B8F6BF-5375-455C-9EA6-DF929625EA0E}">
        <p15:presenceInfo xmlns:p15="http://schemas.microsoft.com/office/powerpoint/2012/main" userId="Anne M Turner" providerId="None"/>
      </p:ext>
    </p:extLst>
  </p:cmAuthor>
  <p:cmAuthor id="3" name="E.LaVerne Manos" initials="EM" lastIdx="9" clrIdx="2">
    <p:extLst>
      <p:ext uri="{19B8F6BF-5375-455C-9EA6-DF929625EA0E}">
        <p15:presenceInfo xmlns:p15="http://schemas.microsoft.com/office/powerpoint/2012/main" userId="0ffc5e5896bc8fe3" providerId="Windows Live"/>
      </p:ext>
    </p:extLst>
  </p:cmAuthor>
  <p:cmAuthor id="4" name="abosold" initials="a" lastIdx="2" clrIdx="3">
    <p:extLst>
      <p:ext uri="{19B8F6BF-5375-455C-9EA6-DF929625EA0E}">
        <p15:presenceInfo xmlns:p15="http://schemas.microsoft.com/office/powerpoint/2012/main" userId="S::abosold@uw.edu::2c251d03-8a63-407b-a823-bc2218daacc6" providerId="AD"/>
      </p:ext>
    </p:extLst>
  </p:cmAuthor>
  <p:cmAuthor id="5" name="Michelle Martin" initials="MM" lastIdx="1" clrIdx="4">
    <p:extLst>
      <p:ext uri="{19B8F6BF-5375-455C-9EA6-DF929625EA0E}">
        <p15:presenceInfo xmlns:p15="http://schemas.microsoft.com/office/powerpoint/2012/main" userId="S::Michelle@amia.org::c9d7f325-b383-4964-95e6-769807568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3A4"/>
    <a:srgbClr val="E6E6E6"/>
    <a:srgbClr val="F2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55" autoAdjust="0"/>
    <p:restoredTop sz="81221" autoAdjust="0"/>
  </p:normalViewPr>
  <p:slideViewPr>
    <p:cSldViewPr snapToGrid="0">
      <p:cViewPr>
        <p:scale>
          <a:sx n="116" d="100"/>
          <a:sy n="116" d="100"/>
        </p:scale>
        <p:origin x="-256" y="-9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D8258-AFDF-483D-AEA3-4DCAA1377F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9B1CCC-887E-4B4A-8540-AE14C9726954}">
      <dgm:prSet custT="1"/>
      <dgm:spPr/>
      <dgm:t>
        <a:bodyPr/>
        <a:lstStyle/>
        <a:p>
          <a:r>
            <a:rPr lang="en-US" sz="2800" dirty="0"/>
            <a:t>Adapted from Masters Domains</a:t>
          </a:r>
        </a:p>
      </dgm:t>
    </dgm:pt>
    <dgm:pt modelId="{70A041D8-03C0-4146-BCB9-0112A7C62EA6}" type="parTrans" cxnId="{BE5B1A45-D0F3-4C0D-8B59-C2F3A3985956}">
      <dgm:prSet/>
      <dgm:spPr/>
      <dgm:t>
        <a:bodyPr/>
        <a:lstStyle/>
        <a:p>
          <a:endParaRPr lang="en-US"/>
        </a:p>
      </dgm:t>
    </dgm:pt>
    <dgm:pt modelId="{B8C98589-6A90-4009-900E-7C926532B246}" type="sibTrans" cxnId="{BE5B1A45-D0F3-4C0D-8B59-C2F3A3985956}">
      <dgm:prSet/>
      <dgm:spPr/>
      <dgm:t>
        <a:bodyPr/>
        <a:lstStyle/>
        <a:p>
          <a:endParaRPr lang="en-US"/>
        </a:p>
      </dgm:t>
    </dgm:pt>
    <dgm:pt modelId="{5E0CEAC8-2E4A-4D74-9BF7-2D9205609EFB}">
      <dgm:prSet custT="1"/>
      <dgm:spPr/>
      <dgm:t>
        <a:bodyPr/>
        <a:lstStyle/>
        <a:p>
          <a:r>
            <a:rPr lang="en-US" sz="2800" dirty="0"/>
            <a:t>10 domains</a:t>
          </a:r>
        </a:p>
      </dgm:t>
    </dgm:pt>
    <dgm:pt modelId="{9749F05C-9081-4693-BCFF-5F734E82A06A}" type="parTrans" cxnId="{E7ED3ED4-B9CB-4334-8F89-8675102D0596}">
      <dgm:prSet/>
      <dgm:spPr/>
      <dgm:t>
        <a:bodyPr/>
        <a:lstStyle/>
        <a:p>
          <a:endParaRPr lang="en-US"/>
        </a:p>
      </dgm:t>
    </dgm:pt>
    <dgm:pt modelId="{68D56C00-3C07-4A42-AD9D-14FEBE91456E}" type="sibTrans" cxnId="{E7ED3ED4-B9CB-4334-8F89-8675102D0596}">
      <dgm:prSet/>
      <dgm:spPr/>
      <dgm:t>
        <a:bodyPr/>
        <a:lstStyle/>
        <a:p>
          <a:endParaRPr lang="en-US"/>
        </a:p>
      </dgm:t>
    </dgm:pt>
    <dgm:pt modelId="{23B93DBB-A496-4775-AA02-48D485EC62DE}">
      <dgm:prSet custT="1"/>
      <dgm:spPr/>
      <dgm:t>
        <a:bodyPr/>
        <a:lstStyle/>
        <a:p>
          <a:r>
            <a:rPr lang="en-US" sz="2800" dirty="0"/>
            <a:t>3 major domains</a:t>
          </a:r>
        </a:p>
      </dgm:t>
    </dgm:pt>
    <dgm:pt modelId="{CA5B3EE1-DAA3-49DE-89EE-839276BC1972}" type="parTrans" cxnId="{37031AE6-C6A6-4249-B7FC-C8C242873F2A}">
      <dgm:prSet/>
      <dgm:spPr/>
      <dgm:t>
        <a:bodyPr/>
        <a:lstStyle/>
        <a:p>
          <a:endParaRPr lang="en-US"/>
        </a:p>
      </dgm:t>
    </dgm:pt>
    <dgm:pt modelId="{5B22022E-6451-4C2C-B5C0-663962BAB6B2}" type="sibTrans" cxnId="{37031AE6-C6A6-4249-B7FC-C8C242873F2A}">
      <dgm:prSet/>
      <dgm:spPr/>
      <dgm:t>
        <a:bodyPr/>
        <a:lstStyle/>
        <a:p>
          <a:endParaRPr lang="en-US"/>
        </a:p>
      </dgm:t>
    </dgm:pt>
    <dgm:pt modelId="{BAE97D04-594C-A148-BD1D-5958B3ABE92C}" type="pres">
      <dgm:prSet presAssocID="{E29D8258-AFDF-483D-AEA3-4DCAA1377F91}" presName="linear" presStyleCnt="0">
        <dgm:presLayoutVars>
          <dgm:animLvl val="lvl"/>
          <dgm:resizeHandles val="exact"/>
        </dgm:presLayoutVars>
      </dgm:prSet>
      <dgm:spPr/>
    </dgm:pt>
    <dgm:pt modelId="{DC533906-34FA-3046-90F0-3958A660FBB5}" type="pres">
      <dgm:prSet presAssocID="{8B9B1CCC-887E-4B4A-8540-AE14C9726954}" presName="parentText" presStyleLbl="node1" presStyleIdx="0" presStyleCnt="3" custLinFactNeighborY="-19539">
        <dgm:presLayoutVars>
          <dgm:chMax val="0"/>
          <dgm:bulletEnabled val="1"/>
        </dgm:presLayoutVars>
      </dgm:prSet>
      <dgm:spPr/>
    </dgm:pt>
    <dgm:pt modelId="{A18C3DBB-21E1-AF4D-A04D-2D792A25D802}" type="pres">
      <dgm:prSet presAssocID="{B8C98589-6A90-4009-900E-7C926532B246}" presName="spacer" presStyleCnt="0"/>
      <dgm:spPr/>
    </dgm:pt>
    <dgm:pt modelId="{BB980739-6761-5744-9237-FCB39040ECB9}" type="pres">
      <dgm:prSet presAssocID="{5E0CEAC8-2E4A-4D74-9BF7-2D9205609EFB}" presName="parentText" presStyleLbl="node1" presStyleIdx="1" presStyleCnt="3">
        <dgm:presLayoutVars>
          <dgm:chMax val="0"/>
          <dgm:bulletEnabled val="1"/>
        </dgm:presLayoutVars>
      </dgm:prSet>
      <dgm:spPr/>
    </dgm:pt>
    <dgm:pt modelId="{64534394-FD03-B248-B66F-A1FCFFFC41F1}" type="pres">
      <dgm:prSet presAssocID="{68D56C00-3C07-4A42-AD9D-14FEBE91456E}" presName="spacer" presStyleCnt="0"/>
      <dgm:spPr/>
    </dgm:pt>
    <dgm:pt modelId="{B1A5E9B6-6FA1-BC4C-8BC5-81A6E5F3D42A}" type="pres">
      <dgm:prSet presAssocID="{23B93DBB-A496-4775-AA02-48D485EC62DE}" presName="parentText" presStyleLbl="node1" presStyleIdx="2" presStyleCnt="3">
        <dgm:presLayoutVars>
          <dgm:chMax val="0"/>
          <dgm:bulletEnabled val="1"/>
        </dgm:presLayoutVars>
      </dgm:prSet>
      <dgm:spPr/>
    </dgm:pt>
  </dgm:ptLst>
  <dgm:cxnLst>
    <dgm:cxn modelId="{BE5B1A45-D0F3-4C0D-8B59-C2F3A3985956}" srcId="{E29D8258-AFDF-483D-AEA3-4DCAA1377F91}" destId="{8B9B1CCC-887E-4B4A-8540-AE14C9726954}" srcOrd="0" destOrd="0" parTransId="{70A041D8-03C0-4146-BCB9-0112A7C62EA6}" sibTransId="{B8C98589-6A90-4009-900E-7C926532B246}"/>
    <dgm:cxn modelId="{3E87E045-EBBF-494A-90ED-191AA8D8EA99}" type="presOf" srcId="{E29D8258-AFDF-483D-AEA3-4DCAA1377F91}" destId="{BAE97D04-594C-A148-BD1D-5958B3ABE92C}" srcOrd="0" destOrd="0" presId="urn:microsoft.com/office/officeart/2005/8/layout/vList2"/>
    <dgm:cxn modelId="{10BEA25B-7862-E949-B026-8006BCDC6BBC}" type="presOf" srcId="{23B93DBB-A496-4775-AA02-48D485EC62DE}" destId="{B1A5E9B6-6FA1-BC4C-8BC5-81A6E5F3D42A}" srcOrd="0" destOrd="0" presId="urn:microsoft.com/office/officeart/2005/8/layout/vList2"/>
    <dgm:cxn modelId="{7AAEF45D-330F-7B40-8382-D13CC04BF900}" type="presOf" srcId="{8B9B1CCC-887E-4B4A-8540-AE14C9726954}" destId="{DC533906-34FA-3046-90F0-3958A660FBB5}" srcOrd="0" destOrd="0" presId="urn:microsoft.com/office/officeart/2005/8/layout/vList2"/>
    <dgm:cxn modelId="{E7ED3ED4-B9CB-4334-8F89-8675102D0596}" srcId="{E29D8258-AFDF-483D-AEA3-4DCAA1377F91}" destId="{5E0CEAC8-2E4A-4D74-9BF7-2D9205609EFB}" srcOrd="1" destOrd="0" parTransId="{9749F05C-9081-4693-BCFF-5F734E82A06A}" sibTransId="{68D56C00-3C07-4A42-AD9D-14FEBE91456E}"/>
    <dgm:cxn modelId="{FCB701E1-53F8-ED4E-A344-EC5A09516909}" type="presOf" srcId="{5E0CEAC8-2E4A-4D74-9BF7-2D9205609EFB}" destId="{BB980739-6761-5744-9237-FCB39040ECB9}" srcOrd="0" destOrd="0" presId="urn:microsoft.com/office/officeart/2005/8/layout/vList2"/>
    <dgm:cxn modelId="{37031AE6-C6A6-4249-B7FC-C8C242873F2A}" srcId="{E29D8258-AFDF-483D-AEA3-4DCAA1377F91}" destId="{23B93DBB-A496-4775-AA02-48D485EC62DE}" srcOrd="2" destOrd="0" parTransId="{CA5B3EE1-DAA3-49DE-89EE-839276BC1972}" sibTransId="{5B22022E-6451-4C2C-B5C0-663962BAB6B2}"/>
    <dgm:cxn modelId="{2C7FFB24-DD2B-6B4E-93D7-0C3099DC4C52}" type="presParOf" srcId="{BAE97D04-594C-A148-BD1D-5958B3ABE92C}" destId="{DC533906-34FA-3046-90F0-3958A660FBB5}" srcOrd="0" destOrd="0" presId="urn:microsoft.com/office/officeart/2005/8/layout/vList2"/>
    <dgm:cxn modelId="{D3EE8832-42AD-624C-8CDF-BD4D89FB7C50}" type="presParOf" srcId="{BAE97D04-594C-A148-BD1D-5958B3ABE92C}" destId="{A18C3DBB-21E1-AF4D-A04D-2D792A25D802}" srcOrd="1" destOrd="0" presId="urn:microsoft.com/office/officeart/2005/8/layout/vList2"/>
    <dgm:cxn modelId="{671337D4-83B4-3941-BFB3-0833DBC1C3AC}" type="presParOf" srcId="{BAE97D04-594C-A148-BD1D-5958B3ABE92C}" destId="{BB980739-6761-5744-9237-FCB39040ECB9}" srcOrd="2" destOrd="0" presId="urn:microsoft.com/office/officeart/2005/8/layout/vList2"/>
    <dgm:cxn modelId="{E4697FBC-A52D-DD45-ABD5-C10D3561E14E}" type="presParOf" srcId="{BAE97D04-594C-A148-BD1D-5958B3ABE92C}" destId="{64534394-FD03-B248-B66F-A1FCFFFC41F1}" srcOrd="3" destOrd="0" presId="urn:microsoft.com/office/officeart/2005/8/layout/vList2"/>
    <dgm:cxn modelId="{9B20227C-E539-2C48-AD9D-B7B88FD668A0}" type="presParOf" srcId="{BAE97D04-594C-A148-BD1D-5958B3ABE92C}" destId="{B1A5E9B6-6FA1-BC4C-8BC5-81A6E5F3D42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E22D68-BB11-5C4E-A702-7755184886FD}" type="doc">
      <dgm:prSet loTypeId="urn:microsoft.com/office/officeart/2005/8/layout/venn1" loCatId="" qsTypeId="urn:microsoft.com/office/officeart/2005/8/quickstyle/simple1" qsCatId="simple" csTypeId="urn:microsoft.com/office/officeart/2005/8/colors/accent1_2" csCatId="accent1" phldr="1"/>
      <dgm:spPr/>
    </dgm:pt>
    <dgm:pt modelId="{F2366856-E20E-7D40-AD46-5C3723FA0D4E}">
      <dgm:prSet phldrT="[Text]"/>
      <dgm:spPr/>
      <dgm:t>
        <a:bodyPr/>
        <a:lstStyle/>
        <a:p>
          <a:r>
            <a:rPr lang="en-US" dirty="0"/>
            <a:t>Health</a:t>
          </a:r>
        </a:p>
      </dgm:t>
    </dgm:pt>
    <dgm:pt modelId="{39D6F959-8206-4F43-BC70-9DFFA978633D}" type="parTrans" cxnId="{7C5C168A-6D54-BC49-9D81-F2C4A2C9F970}">
      <dgm:prSet/>
      <dgm:spPr/>
      <dgm:t>
        <a:bodyPr/>
        <a:lstStyle/>
        <a:p>
          <a:endParaRPr lang="en-US"/>
        </a:p>
      </dgm:t>
    </dgm:pt>
    <dgm:pt modelId="{4DA32BB4-AE7B-3B48-9F11-9BE6FF536D02}" type="sibTrans" cxnId="{7C5C168A-6D54-BC49-9D81-F2C4A2C9F970}">
      <dgm:prSet/>
      <dgm:spPr/>
      <dgm:t>
        <a:bodyPr/>
        <a:lstStyle/>
        <a:p>
          <a:endParaRPr lang="en-US"/>
        </a:p>
      </dgm:t>
    </dgm:pt>
    <dgm:pt modelId="{D513A656-56E0-BD47-8A38-7BCEC2902F78}">
      <dgm:prSet phldrT="[Text]"/>
      <dgm:spPr/>
      <dgm:t>
        <a:bodyPr/>
        <a:lstStyle/>
        <a:p>
          <a:r>
            <a:rPr lang="en-US" dirty="0"/>
            <a:t>Information Science &amp; Technology</a:t>
          </a:r>
        </a:p>
      </dgm:t>
    </dgm:pt>
    <dgm:pt modelId="{FF35185A-89BC-794F-8F21-55AF32A02AFD}" type="parTrans" cxnId="{F3B3CBF2-B2C9-864C-BC65-D997D66F529A}">
      <dgm:prSet/>
      <dgm:spPr/>
      <dgm:t>
        <a:bodyPr/>
        <a:lstStyle/>
        <a:p>
          <a:endParaRPr lang="en-US"/>
        </a:p>
      </dgm:t>
    </dgm:pt>
    <dgm:pt modelId="{7D50B0EA-60E7-A947-81A0-08AA8EDC54E0}" type="sibTrans" cxnId="{F3B3CBF2-B2C9-864C-BC65-D997D66F529A}">
      <dgm:prSet/>
      <dgm:spPr/>
      <dgm:t>
        <a:bodyPr/>
        <a:lstStyle/>
        <a:p>
          <a:endParaRPr lang="en-US"/>
        </a:p>
      </dgm:t>
    </dgm:pt>
    <dgm:pt modelId="{C883420C-3458-834F-BD81-A3303E6054C1}">
      <dgm:prSet phldrT="[Text]"/>
      <dgm:spPr/>
      <dgm:t>
        <a:bodyPr/>
        <a:lstStyle/>
        <a:p>
          <a:r>
            <a:rPr lang="en-US" dirty="0"/>
            <a:t>Social and Behavioral Science</a:t>
          </a:r>
        </a:p>
      </dgm:t>
    </dgm:pt>
    <dgm:pt modelId="{FC38AD22-C542-284E-8A3B-65A60A8CA566}" type="parTrans" cxnId="{C7125FF1-D132-F746-B5D2-8155F5E750DA}">
      <dgm:prSet/>
      <dgm:spPr/>
      <dgm:t>
        <a:bodyPr/>
        <a:lstStyle/>
        <a:p>
          <a:endParaRPr lang="en-US"/>
        </a:p>
      </dgm:t>
    </dgm:pt>
    <dgm:pt modelId="{7B1A8CE3-E81F-E240-8AC9-FC66A76FE110}" type="sibTrans" cxnId="{C7125FF1-D132-F746-B5D2-8155F5E750DA}">
      <dgm:prSet/>
      <dgm:spPr/>
      <dgm:t>
        <a:bodyPr/>
        <a:lstStyle/>
        <a:p>
          <a:endParaRPr lang="en-US"/>
        </a:p>
      </dgm:t>
    </dgm:pt>
    <dgm:pt modelId="{4596CA97-96CB-E140-A2AF-A27980DEDDE8}" type="pres">
      <dgm:prSet presAssocID="{F4E22D68-BB11-5C4E-A702-7755184886FD}" presName="compositeShape" presStyleCnt="0">
        <dgm:presLayoutVars>
          <dgm:chMax val="7"/>
          <dgm:dir/>
          <dgm:resizeHandles val="exact"/>
        </dgm:presLayoutVars>
      </dgm:prSet>
      <dgm:spPr/>
    </dgm:pt>
    <dgm:pt modelId="{28D291B5-7258-864F-80B7-652882C69294}" type="pres">
      <dgm:prSet presAssocID="{F2366856-E20E-7D40-AD46-5C3723FA0D4E}" presName="circ1" presStyleLbl="vennNode1" presStyleIdx="0" presStyleCnt="3"/>
      <dgm:spPr/>
    </dgm:pt>
    <dgm:pt modelId="{E255E79F-9296-714B-A9EB-F3CD940B3C7E}" type="pres">
      <dgm:prSet presAssocID="{F2366856-E20E-7D40-AD46-5C3723FA0D4E}" presName="circ1Tx" presStyleLbl="revTx" presStyleIdx="0" presStyleCnt="0">
        <dgm:presLayoutVars>
          <dgm:chMax val="0"/>
          <dgm:chPref val="0"/>
          <dgm:bulletEnabled val="1"/>
        </dgm:presLayoutVars>
      </dgm:prSet>
      <dgm:spPr/>
    </dgm:pt>
    <dgm:pt modelId="{60807B87-D09B-274F-BDB6-9AD951A7AA07}" type="pres">
      <dgm:prSet presAssocID="{D513A656-56E0-BD47-8A38-7BCEC2902F78}" presName="circ2" presStyleLbl="vennNode1" presStyleIdx="1" presStyleCnt="3" custLinFactNeighborY="-83"/>
      <dgm:spPr/>
    </dgm:pt>
    <dgm:pt modelId="{2ED8A409-1378-E243-8524-F353C9A8DA97}" type="pres">
      <dgm:prSet presAssocID="{D513A656-56E0-BD47-8A38-7BCEC2902F78}" presName="circ2Tx" presStyleLbl="revTx" presStyleIdx="0" presStyleCnt="0">
        <dgm:presLayoutVars>
          <dgm:chMax val="0"/>
          <dgm:chPref val="0"/>
          <dgm:bulletEnabled val="1"/>
        </dgm:presLayoutVars>
      </dgm:prSet>
      <dgm:spPr/>
    </dgm:pt>
    <dgm:pt modelId="{BC6F32DE-F807-F745-8821-F392BF5A004E}" type="pres">
      <dgm:prSet presAssocID="{C883420C-3458-834F-BD81-A3303E6054C1}" presName="circ3" presStyleLbl="vennNode1" presStyleIdx="2" presStyleCnt="3"/>
      <dgm:spPr/>
    </dgm:pt>
    <dgm:pt modelId="{EA1A865C-C524-F849-BA61-F2EECB3D9589}" type="pres">
      <dgm:prSet presAssocID="{C883420C-3458-834F-BD81-A3303E6054C1}" presName="circ3Tx" presStyleLbl="revTx" presStyleIdx="0" presStyleCnt="0">
        <dgm:presLayoutVars>
          <dgm:chMax val="0"/>
          <dgm:chPref val="0"/>
          <dgm:bulletEnabled val="1"/>
        </dgm:presLayoutVars>
      </dgm:prSet>
      <dgm:spPr/>
    </dgm:pt>
  </dgm:ptLst>
  <dgm:cxnLst>
    <dgm:cxn modelId="{FB52ED04-12C3-7D4F-BB47-9E6A938273E6}" type="presOf" srcId="{C883420C-3458-834F-BD81-A3303E6054C1}" destId="{EA1A865C-C524-F849-BA61-F2EECB3D9589}" srcOrd="1" destOrd="0" presId="urn:microsoft.com/office/officeart/2005/8/layout/venn1"/>
    <dgm:cxn modelId="{C1650A08-9E33-F04C-A7D1-7DC68B742598}" type="presOf" srcId="{D513A656-56E0-BD47-8A38-7BCEC2902F78}" destId="{60807B87-D09B-274F-BDB6-9AD951A7AA07}" srcOrd="0" destOrd="0" presId="urn:microsoft.com/office/officeart/2005/8/layout/venn1"/>
    <dgm:cxn modelId="{A0010637-02E0-3F44-8983-51646D5ABACD}" type="presOf" srcId="{F2366856-E20E-7D40-AD46-5C3723FA0D4E}" destId="{E255E79F-9296-714B-A9EB-F3CD940B3C7E}" srcOrd="1" destOrd="0" presId="urn:microsoft.com/office/officeart/2005/8/layout/venn1"/>
    <dgm:cxn modelId="{18EE1045-6E6F-7B4E-A809-FBDA3CA759EB}" type="presOf" srcId="{F2366856-E20E-7D40-AD46-5C3723FA0D4E}" destId="{28D291B5-7258-864F-80B7-652882C69294}" srcOrd="0" destOrd="0" presId="urn:microsoft.com/office/officeart/2005/8/layout/venn1"/>
    <dgm:cxn modelId="{172EAE7C-2B05-104A-9819-BE92893A3D27}" type="presOf" srcId="{D513A656-56E0-BD47-8A38-7BCEC2902F78}" destId="{2ED8A409-1378-E243-8524-F353C9A8DA97}" srcOrd="1" destOrd="0" presId="urn:microsoft.com/office/officeart/2005/8/layout/venn1"/>
    <dgm:cxn modelId="{7C5C168A-6D54-BC49-9D81-F2C4A2C9F970}" srcId="{F4E22D68-BB11-5C4E-A702-7755184886FD}" destId="{F2366856-E20E-7D40-AD46-5C3723FA0D4E}" srcOrd="0" destOrd="0" parTransId="{39D6F959-8206-4F43-BC70-9DFFA978633D}" sibTransId="{4DA32BB4-AE7B-3B48-9F11-9BE6FF536D02}"/>
    <dgm:cxn modelId="{2EC5D5AF-ABF7-5044-B75C-253D6EB543CE}" type="presOf" srcId="{F4E22D68-BB11-5C4E-A702-7755184886FD}" destId="{4596CA97-96CB-E140-A2AF-A27980DEDDE8}" srcOrd="0" destOrd="0" presId="urn:microsoft.com/office/officeart/2005/8/layout/venn1"/>
    <dgm:cxn modelId="{03FB68C4-587D-054E-8CD1-24387A394230}" type="presOf" srcId="{C883420C-3458-834F-BD81-A3303E6054C1}" destId="{BC6F32DE-F807-F745-8821-F392BF5A004E}" srcOrd="0" destOrd="0" presId="urn:microsoft.com/office/officeart/2005/8/layout/venn1"/>
    <dgm:cxn modelId="{C7125FF1-D132-F746-B5D2-8155F5E750DA}" srcId="{F4E22D68-BB11-5C4E-A702-7755184886FD}" destId="{C883420C-3458-834F-BD81-A3303E6054C1}" srcOrd="2" destOrd="0" parTransId="{FC38AD22-C542-284E-8A3B-65A60A8CA566}" sibTransId="{7B1A8CE3-E81F-E240-8AC9-FC66A76FE110}"/>
    <dgm:cxn modelId="{F3B3CBF2-B2C9-864C-BC65-D997D66F529A}" srcId="{F4E22D68-BB11-5C4E-A702-7755184886FD}" destId="{D513A656-56E0-BD47-8A38-7BCEC2902F78}" srcOrd="1" destOrd="0" parTransId="{FF35185A-89BC-794F-8F21-55AF32A02AFD}" sibTransId="{7D50B0EA-60E7-A947-81A0-08AA8EDC54E0}"/>
    <dgm:cxn modelId="{F40D54FD-4C8F-BA47-866F-8FA0FBE99252}" type="presParOf" srcId="{4596CA97-96CB-E140-A2AF-A27980DEDDE8}" destId="{28D291B5-7258-864F-80B7-652882C69294}" srcOrd="0" destOrd="0" presId="urn:microsoft.com/office/officeart/2005/8/layout/venn1"/>
    <dgm:cxn modelId="{6A7D05AB-18A0-A049-BCD2-97110938B06C}" type="presParOf" srcId="{4596CA97-96CB-E140-A2AF-A27980DEDDE8}" destId="{E255E79F-9296-714B-A9EB-F3CD940B3C7E}" srcOrd="1" destOrd="0" presId="urn:microsoft.com/office/officeart/2005/8/layout/venn1"/>
    <dgm:cxn modelId="{404B7BD1-F288-D94E-801D-4163FA6ECE38}" type="presParOf" srcId="{4596CA97-96CB-E140-A2AF-A27980DEDDE8}" destId="{60807B87-D09B-274F-BDB6-9AD951A7AA07}" srcOrd="2" destOrd="0" presId="urn:microsoft.com/office/officeart/2005/8/layout/venn1"/>
    <dgm:cxn modelId="{7C40CF68-B119-F646-B52A-1E572B7A22FC}" type="presParOf" srcId="{4596CA97-96CB-E140-A2AF-A27980DEDDE8}" destId="{2ED8A409-1378-E243-8524-F353C9A8DA97}" srcOrd="3" destOrd="0" presId="urn:microsoft.com/office/officeart/2005/8/layout/venn1"/>
    <dgm:cxn modelId="{D1868F5D-9ADC-BB44-B7FC-BC2771A81AA8}" type="presParOf" srcId="{4596CA97-96CB-E140-A2AF-A27980DEDDE8}" destId="{BC6F32DE-F807-F745-8821-F392BF5A004E}" srcOrd="4" destOrd="0" presId="urn:microsoft.com/office/officeart/2005/8/layout/venn1"/>
    <dgm:cxn modelId="{92B1A8C7-9C27-0049-97DB-20B4DD3F652C}" type="presParOf" srcId="{4596CA97-96CB-E140-A2AF-A27980DEDDE8}" destId="{EA1A865C-C524-F849-BA61-F2EECB3D9589}"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9D8258-AFDF-483D-AEA3-4DCAA1377F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9B1CCC-887E-4B4A-8540-AE14C9726954}">
      <dgm:prSet custT="1"/>
      <dgm:spPr/>
      <dgm:t>
        <a:bodyPr/>
        <a:lstStyle/>
        <a:p>
          <a:r>
            <a:rPr lang="en-US" sz="2800" dirty="0"/>
            <a:t>Knowledge-based</a:t>
          </a:r>
        </a:p>
      </dgm:t>
    </dgm:pt>
    <dgm:pt modelId="{70A041D8-03C0-4146-BCB9-0112A7C62EA6}" type="parTrans" cxnId="{BE5B1A45-D0F3-4C0D-8B59-C2F3A3985956}">
      <dgm:prSet/>
      <dgm:spPr/>
      <dgm:t>
        <a:bodyPr/>
        <a:lstStyle/>
        <a:p>
          <a:endParaRPr lang="en-US"/>
        </a:p>
      </dgm:t>
    </dgm:pt>
    <dgm:pt modelId="{B8C98589-6A90-4009-900E-7C926532B246}" type="sibTrans" cxnId="{BE5B1A45-D0F3-4C0D-8B59-C2F3A3985956}">
      <dgm:prSet/>
      <dgm:spPr/>
      <dgm:t>
        <a:bodyPr/>
        <a:lstStyle/>
        <a:p>
          <a:endParaRPr lang="en-US"/>
        </a:p>
      </dgm:t>
    </dgm:pt>
    <dgm:pt modelId="{5E0CEAC8-2E4A-4D74-9BF7-2D9205609EFB}">
      <dgm:prSet custT="1"/>
      <dgm:spPr/>
      <dgm:t>
        <a:bodyPr/>
        <a:lstStyle/>
        <a:p>
          <a:r>
            <a:rPr lang="en-US" sz="2800" dirty="0"/>
            <a:t>Identify, describe, etc.</a:t>
          </a:r>
        </a:p>
      </dgm:t>
    </dgm:pt>
    <dgm:pt modelId="{9749F05C-9081-4693-BCFF-5F734E82A06A}" type="parTrans" cxnId="{E7ED3ED4-B9CB-4334-8F89-8675102D0596}">
      <dgm:prSet/>
      <dgm:spPr/>
      <dgm:t>
        <a:bodyPr/>
        <a:lstStyle/>
        <a:p>
          <a:endParaRPr lang="en-US"/>
        </a:p>
      </dgm:t>
    </dgm:pt>
    <dgm:pt modelId="{68D56C00-3C07-4A42-AD9D-14FEBE91456E}" type="sibTrans" cxnId="{E7ED3ED4-B9CB-4334-8F89-8675102D0596}">
      <dgm:prSet/>
      <dgm:spPr/>
      <dgm:t>
        <a:bodyPr/>
        <a:lstStyle/>
        <a:p>
          <a:endParaRPr lang="en-US"/>
        </a:p>
      </dgm:t>
    </dgm:pt>
    <dgm:pt modelId="{23B93DBB-A496-4775-AA02-48D485EC62DE}">
      <dgm:prSet custT="1"/>
      <dgm:spPr/>
      <dgm:t>
        <a:bodyPr/>
        <a:lstStyle/>
        <a:p>
          <a:r>
            <a:rPr lang="en-US" sz="2800" dirty="0"/>
            <a:t>Crossovers create F4-7</a:t>
          </a:r>
        </a:p>
      </dgm:t>
    </dgm:pt>
    <dgm:pt modelId="{CA5B3EE1-DAA3-49DE-89EE-839276BC1972}" type="parTrans" cxnId="{37031AE6-C6A6-4249-B7FC-C8C242873F2A}">
      <dgm:prSet/>
      <dgm:spPr/>
      <dgm:t>
        <a:bodyPr/>
        <a:lstStyle/>
        <a:p>
          <a:endParaRPr lang="en-US"/>
        </a:p>
      </dgm:t>
    </dgm:pt>
    <dgm:pt modelId="{5B22022E-6451-4C2C-B5C0-663962BAB6B2}" type="sibTrans" cxnId="{37031AE6-C6A6-4249-B7FC-C8C242873F2A}">
      <dgm:prSet/>
      <dgm:spPr/>
      <dgm:t>
        <a:bodyPr/>
        <a:lstStyle/>
        <a:p>
          <a:endParaRPr lang="en-US"/>
        </a:p>
      </dgm:t>
    </dgm:pt>
    <dgm:pt modelId="{BAE97D04-594C-A148-BD1D-5958B3ABE92C}" type="pres">
      <dgm:prSet presAssocID="{E29D8258-AFDF-483D-AEA3-4DCAA1377F91}" presName="linear" presStyleCnt="0">
        <dgm:presLayoutVars>
          <dgm:animLvl val="lvl"/>
          <dgm:resizeHandles val="exact"/>
        </dgm:presLayoutVars>
      </dgm:prSet>
      <dgm:spPr/>
    </dgm:pt>
    <dgm:pt modelId="{DC533906-34FA-3046-90F0-3958A660FBB5}" type="pres">
      <dgm:prSet presAssocID="{8B9B1CCC-887E-4B4A-8540-AE14C9726954}" presName="parentText" presStyleLbl="node1" presStyleIdx="0" presStyleCnt="3">
        <dgm:presLayoutVars>
          <dgm:chMax val="0"/>
          <dgm:bulletEnabled val="1"/>
        </dgm:presLayoutVars>
      </dgm:prSet>
      <dgm:spPr/>
    </dgm:pt>
    <dgm:pt modelId="{A18C3DBB-21E1-AF4D-A04D-2D792A25D802}" type="pres">
      <dgm:prSet presAssocID="{B8C98589-6A90-4009-900E-7C926532B246}" presName="spacer" presStyleCnt="0"/>
      <dgm:spPr/>
    </dgm:pt>
    <dgm:pt modelId="{BB980739-6761-5744-9237-FCB39040ECB9}" type="pres">
      <dgm:prSet presAssocID="{5E0CEAC8-2E4A-4D74-9BF7-2D9205609EFB}" presName="parentText" presStyleLbl="node1" presStyleIdx="1" presStyleCnt="3">
        <dgm:presLayoutVars>
          <dgm:chMax val="0"/>
          <dgm:bulletEnabled val="1"/>
        </dgm:presLayoutVars>
      </dgm:prSet>
      <dgm:spPr/>
    </dgm:pt>
    <dgm:pt modelId="{64534394-FD03-B248-B66F-A1FCFFFC41F1}" type="pres">
      <dgm:prSet presAssocID="{68D56C00-3C07-4A42-AD9D-14FEBE91456E}" presName="spacer" presStyleCnt="0"/>
      <dgm:spPr/>
    </dgm:pt>
    <dgm:pt modelId="{B1A5E9B6-6FA1-BC4C-8BC5-81A6E5F3D42A}" type="pres">
      <dgm:prSet presAssocID="{23B93DBB-A496-4775-AA02-48D485EC62DE}" presName="parentText" presStyleLbl="node1" presStyleIdx="2" presStyleCnt="3">
        <dgm:presLayoutVars>
          <dgm:chMax val="0"/>
          <dgm:bulletEnabled val="1"/>
        </dgm:presLayoutVars>
      </dgm:prSet>
      <dgm:spPr/>
    </dgm:pt>
  </dgm:ptLst>
  <dgm:cxnLst>
    <dgm:cxn modelId="{BE5B1A45-D0F3-4C0D-8B59-C2F3A3985956}" srcId="{E29D8258-AFDF-483D-AEA3-4DCAA1377F91}" destId="{8B9B1CCC-887E-4B4A-8540-AE14C9726954}" srcOrd="0" destOrd="0" parTransId="{70A041D8-03C0-4146-BCB9-0112A7C62EA6}" sibTransId="{B8C98589-6A90-4009-900E-7C926532B246}"/>
    <dgm:cxn modelId="{3E87E045-EBBF-494A-90ED-191AA8D8EA99}" type="presOf" srcId="{E29D8258-AFDF-483D-AEA3-4DCAA1377F91}" destId="{BAE97D04-594C-A148-BD1D-5958B3ABE92C}" srcOrd="0" destOrd="0" presId="urn:microsoft.com/office/officeart/2005/8/layout/vList2"/>
    <dgm:cxn modelId="{10BEA25B-7862-E949-B026-8006BCDC6BBC}" type="presOf" srcId="{23B93DBB-A496-4775-AA02-48D485EC62DE}" destId="{B1A5E9B6-6FA1-BC4C-8BC5-81A6E5F3D42A}" srcOrd="0" destOrd="0" presId="urn:microsoft.com/office/officeart/2005/8/layout/vList2"/>
    <dgm:cxn modelId="{7AAEF45D-330F-7B40-8382-D13CC04BF900}" type="presOf" srcId="{8B9B1CCC-887E-4B4A-8540-AE14C9726954}" destId="{DC533906-34FA-3046-90F0-3958A660FBB5}" srcOrd="0" destOrd="0" presId="urn:microsoft.com/office/officeart/2005/8/layout/vList2"/>
    <dgm:cxn modelId="{E7ED3ED4-B9CB-4334-8F89-8675102D0596}" srcId="{E29D8258-AFDF-483D-AEA3-4DCAA1377F91}" destId="{5E0CEAC8-2E4A-4D74-9BF7-2D9205609EFB}" srcOrd="1" destOrd="0" parTransId="{9749F05C-9081-4693-BCFF-5F734E82A06A}" sibTransId="{68D56C00-3C07-4A42-AD9D-14FEBE91456E}"/>
    <dgm:cxn modelId="{FCB701E1-53F8-ED4E-A344-EC5A09516909}" type="presOf" srcId="{5E0CEAC8-2E4A-4D74-9BF7-2D9205609EFB}" destId="{BB980739-6761-5744-9237-FCB39040ECB9}" srcOrd="0" destOrd="0" presId="urn:microsoft.com/office/officeart/2005/8/layout/vList2"/>
    <dgm:cxn modelId="{37031AE6-C6A6-4249-B7FC-C8C242873F2A}" srcId="{E29D8258-AFDF-483D-AEA3-4DCAA1377F91}" destId="{23B93DBB-A496-4775-AA02-48D485EC62DE}" srcOrd="2" destOrd="0" parTransId="{CA5B3EE1-DAA3-49DE-89EE-839276BC1972}" sibTransId="{5B22022E-6451-4C2C-B5C0-663962BAB6B2}"/>
    <dgm:cxn modelId="{2C7FFB24-DD2B-6B4E-93D7-0C3099DC4C52}" type="presParOf" srcId="{BAE97D04-594C-A148-BD1D-5958B3ABE92C}" destId="{DC533906-34FA-3046-90F0-3958A660FBB5}" srcOrd="0" destOrd="0" presId="urn:microsoft.com/office/officeart/2005/8/layout/vList2"/>
    <dgm:cxn modelId="{D3EE8832-42AD-624C-8CDF-BD4D89FB7C50}" type="presParOf" srcId="{BAE97D04-594C-A148-BD1D-5958B3ABE92C}" destId="{A18C3DBB-21E1-AF4D-A04D-2D792A25D802}" srcOrd="1" destOrd="0" presId="urn:microsoft.com/office/officeart/2005/8/layout/vList2"/>
    <dgm:cxn modelId="{671337D4-83B4-3941-BFB3-0833DBC1C3AC}" type="presParOf" srcId="{BAE97D04-594C-A148-BD1D-5958B3ABE92C}" destId="{BB980739-6761-5744-9237-FCB39040ECB9}" srcOrd="2" destOrd="0" presId="urn:microsoft.com/office/officeart/2005/8/layout/vList2"/>
    <dgm:cxn modelId="{E4697FBC-A52D-DD45-ABD5-C10D3561E14E}" type="presParOf" srcId="{BAE97D04-594C-A148-BD1D-5958B3ABE92C}" destId="{64534394-FD03-B248-B66F-A1FCFFFC41F1}" srcOrd="3" destOrd="0" presId="urn:microsoft.com/office/officeart/2005/8/layout/vList2"/>
    <dgm:cxn modelId="{9B20227C-E539-2C48-AD9D-B7B88FD668A0}" type="presParOf" srcId="{BAE97D04-594C-A148-BD1D-5958B3ABE92C}" destId="{B1A5E9B6-6FA1-BC4C-8BC5-81A6E5F3D42A}" srcOrd="4"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9D8258-AFDF-483D-AEA3-4DCAA1377F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9B1CCC-887E-4B4A-8540-AE14C9726954}">
      <dgm:prSet custT="1"/>
      <dgm:spPr/>
      <dgm:t>
        <a:bodyPr/>
        <a:lstStyle/>
        <a:p>
          <a:r>
            <a:rPr lang="en-US" sz="2800" dirty="0"/>
            <a:t>Skills</a:t>
          </a:r>
        </a:p>
      </dgm:t>
    </dgm:pt>
    <dgm:pt modelId="{70A041D8-03C0-4146-BCB9-0112A7C62EA6}" type="parTrans" cxnId="{BE5B1A45-D0F3-4C0D-8B59-C2F3A3985956}">
      <dgm:prSet/>
      <dgm:spPr/>
      <dgm:t>
        <a:bodyPr/>
        <a:lstStyle/>
        <a:p>
          <a:endParaRPr lang="en-US"/>
        </a:p>
      </dgm:t>
    </dgm:pt>
    <dgm:pt modelId="{B8C98589-6A90-4009-900E-7C926532B246}" type="sibTrans" cxnId="{BE5B1A45-D0F3-4C0D-8B59-C2F3A3985956}">
      <dgm:prSet/>
      <dgm:spPr/>
      <dgm:t>
        <a:bodyPr/>
        <a:lstStyle/>
        <a:p>
          <a:endParaRPr lang="en-US"/>
        </a:p>
      </dgm:t>
    </dgm:pt>
    <dgm:pt modelId="{23B93DBB-A496-4775-AA02-48D485EC62DE}">
      <dgm:prSet custT="1"/>
      <dgm:spPr/>
      <dgm:t>
        <a:bodyPr/>
        <a:lstStyle/>
        <a:p>
          <a:r>
            <a:rPr lang="en-US" sz="2800" dirty="0"/>
            <a:t>Attitudes</a:t>
          </a:r>
        </a:p>
      </dgm:t>
    </dgm:pt>
    <dgm:pt modelId="{CA5B3EE1-DAA3-49DE-89EE-839276BC1972}" type="parTrans" cxnId="{37031AE6-C6A6-4249-B7FC-C8C242873F2A}">
      <dgm:prSet/>
      <dgm:spPr/>
      <dgm:t>
        <a:bodyPr/>
        <a:lstStyle/>
        <a:p>
          <a:endParaRPr lang="en-US"/>
        </a:p>
      </dgm:t>
    </dgm:pt>
    <dgm:pt modelId="{5B22022E-6451-4C2C-B5C0-663962BAB6B2}" type="sibTrans" cxnId="{37031AE6-C6A6-4249-B7FC-C8C242873F2A}">
      <dgm:prSet/>
      <dgm:spPr/>
      <dgm:t>
        <a:bodyPr/>
        <a:lstStyle/>
        <a:p>
          <a:endParaRPr lang="en-US"/>
        </a:p>
      </dgm:t>
    </dgm:pt>
    <dgm:pt modelId="{BAE97D04-594C-A148-BD1D-5958B3ABE92C}" type="pres">
      <dgm:prSet presAssocID="{E29D8258-AFDF-483D-AEA3-4DCAA1377F91}" presName="linear" presStyleCnt="0">
        <dgm:presLayoutVars>
          <dgm:animLvl val="lvl"/>
          <dgm:resizeHandles val="exact"/>
        </dgm:presLayoutVars>
      </dgm:prSet>
      <dgm:spPr/>
    </dgm:pt>
    <dgm:pt modelId="{DC533906-34FA-3046-90F0-3958A660FBB5}" type="pres">
      <dgm:prSet presAssocID="{8B9B1CCC-887E-4B4A-8540-AE14C9726954}" presName="parentText" presStyleLbl="node1" presStyleIdx="0" presStyleCnt="2" custLinFactY="-41099" custLinFactNeighborX="-5001" custLinFactNeighborY="-100000">
        <dgm:presLayoutVars>
          <dgm:chMax val="0"/>
          <dgm:bulletEnabled val="1"/>
        </dgm:presLayoutVars>
      </dgm:prSet>
      <dgm:spPr/>
    </dgm:pt>
    <dgm:pt modelId="{A18C3DBB-21E1-AF4D-A04D-2D792A25D802}" type="pres">
      <dgm:prSet presAssocID="{B8C98589-6A90-4009-900E-7C926532B246}" presName="spacer" presStyleCnt="0"/>
      <dgm:spPr/>
    </dgm:pt>
    <dgm:pt modelId="{B1A5E9B6-6FA1-BC4C-8BC5-81A6E5F3D42A}" type="pres">
      <dgm:prSet presAssocID="{23B93DBB-A496-4775-AA02-48D485EC62DE}" presName="parentText" presStyleLbl="node1" presStyleIdx="1" presStyleCnt="2" custLinFactNeighborX="-243" custLinFactNeighborY="-76884">
        <dgm:presLayoutVars>
          <dgm:chMax val="0"/>
          <dgm:bulletEnabled val="1"/>
        </dgm:presLayoutVars>
      </dgm:prSet>
      <dgm:spPr/>
    </dgm:pt>
  </dgm:ptLst>
  <dgm:cxnLst>
    <dgm:cxn modelId="{BE5B1A45-D0F3-4C0D-8B59-C2F3A3985956}" srcId="{E29D8258-AFDF-483D-AEA3-4DCAA1377F91}" destId="{8B9B1CCC-887E-4B4A-8540-AE14C9726954}" srcOrd="0" destOrd="0" parTransId="{70A041D8-03C0-4146-BCB9-0112A7C62EA6}" sibTransId="{B8C98589-6A90-4009-900E-7C926532B246}"/>
    <dgm:cxn modelId="{3E87E045-EBBF-494A-90ED-191AA8D8EA99}" type="presOf" srcId="{E29D8258-AFDF-483D-AEA3-4DCAA1377F91}" destId="{BAE97D04-594C-A148-BD1D-5958B3ABE92C}" srcOrd="0" destOrd="0" presId="urn:microsoft.com/office/officeart/2005/8/layout/vList2"/>
    <dgm:cxn modelId="{10BEA25B-7862-E949-B026-8006BCDC6BBC}" type="presOf" srcId="{23B93DBB-A496-4775-AA02-48D485EC62DE}" destId="{B1A5E9B6-6FA1-BC4C-8BC5-81A6E5F3D42A}" srcOrd="0" destOrd="0" presId="urn:microsoft.com/office/officeart/2005/8/layout/vList2"/>
    <dgm:cxn modelId="{7AAEF45D-330F-7B40-8382-D13CC04BF900}" type="presOf" srcId="{8B9B1CCC-887E-4B4A-8540-AE14C9726954}" destId="{DC533906-34FA-3046-90F0-3958A660FBB5}" srcOrd="0" destOrd="0" presId="urn:microsoft.com/office/officeart/2005/8/layout/vList2"/>
    <dgm:cxn modelId="{37031AE6-C6A6-4249-B7FC-C8C242873F2A}" srcId="{E29D8258-AFDF-483D-AEA3-4DCAA1377F91}" destId="{23B93DBB-A496-4775-AA02-48D485EC62DE}" srcOrd="1" destOrd="0" parTransId="{CA5B3EE1-DAA3-49DE-89EE-839276BC1972}" sibTransId="{5B22022E-6451-4C2C-B5C0-663962BAB6B2}"/>
    <dgm:cxn modelId="{2C7FFB24-DD2B-6B4E-93D7-0C3099DC4C52}" type="presParOf" srcId="{BAE97D04-594C-A148-BD1D-5958B3ABE92C}" destId="{DC533906-34FA-3046-90F0-3958A660FBB5}" srcOrd="0" destOrd="0" presId="urn:microsoft.com/office/officeart/2005/8/layout/vList2"/>
    <dgm:cxn modelId="{D3EE8832-42AD-624C-8CDF-BD4D89FB7C50}" type="presParOf" srcId="{BAE97D04-594C-A148-BD1D-5958B3ABE92C}" destId="{A18C3DBB-21E1-AF4D-A04D-2D792A25D802}" srcOrd="1" destOrd="0" presId="urn:microsoft.com/office/officeart/2005/8/layout/vList2"/>
    <dgm:cxn modelId="{9B20227C-E539-2C48-AD9D-B7B88FD668A0}" type="presParOf" srcId="{BAE97D04-594C-A148-BD1D-5958B3ABE92C}" destId="{B1A5E9B6-6FA1-BC4C-8BC5-81A6E5F3D4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E22D68-BB11-5C4E-A702-7755184886FD}" type="doc">
      <dgm:prSet loTypeId="urn:microsoft.com/office/officeart/2005/8/layout/venn1" loCatId="" qsTypeId="urn:microsoft.com/office/officeart/2005/8/quickstyle/simple1" qsCatId="simple" csTypeId="urn:microsoft.com/office/officeart/2005/8/colors/accent1_2" csCatId="accent1" phldr="1"/>
      <dgm:spPr/>
    </dgm:pt>
    <dgm:pt modelId="{D513A656-56E0-BD47-8A38-7BCEC2902F78}">
      <dgm:prSet phldrT="[Text]" custT="1"/>
      <dgm:spPr>
        <a:solidFill>
          <a:srgbClr val="0070C0">
            <a:alpha val="50000"/>
          </a:srgbClr>
        </a:solidFill>
        <a:ln>
          <a:solidFill>
            <a:srgbClr val="0070C0"/>
          </a:solidFill>
        </a:ln>
      </dgm:spPr>
      <dgm:t>
        <a:bodyPr/>
        <a:lstStyle/>
        <a:p>
          <a:r>
            <a:rPr lang="en-US" sz="4400" dirty="0"/>
            <a:t>F2</a:t>
          </a:r>
        </a:p>
      </dgm:t>
    </dgm:pt>
    <dgm:pt modelId="{FF35185A-89BC-794F-8F21-55AF32A02AFD}" type="parTrans" cxnId="{F3B3CBF2-B2C9-864C-BC65-D997D66F529A}">
      <dgm:prSet/>
      <dgm:spPr/>
      <dgm:t>
        <a:bodyPr/>
        <a:lstStyle/>
        <a:p>
          <a:endParaRPr lang="en-US"/>
        </a:p>
      </dgm:t>
    </dgm:pt>
    <dgm:pt modelId="{7D50B0EA-60E7-A947-81A0-08AA8EDC54E0}" type="sibTrans" cxnId="{F3B3CBF2-B2C9-864C-BC65-D997D66F529A}">
      <dgm:prSet/>
      <dgm:spPr/>
      <dgm:t>
        <a:bodyPr/>
        <a:lstStyle/>
        <a:p>
          <a:endParaRPr lang="en-US"/>
        </a:p>
      </dgm:t>
    </dgm:pt>
    <dgm:pt modelId="{C883420C-3458-834F-BD81-A3303E6054C1}">
      <dgm:prSet phldrT="[Text]" custT="1"/>
      <dgm:spPr>
        <a:solidFill>
          <a:srgbClr val="FFFF00">
            <a:alpha val="50000"/>
          </a:srgbClr>
        </a:solidFill>
        <a:ln>
          <a:solidFill>
            <a:srgbClr val="0070C0"/>
          </a:solidFill>
        </a:ln>
      </dgm:spPr>
      <dgm:t>
        <a:bodyPr/>
        <a:lstStyle/>
        <a:p>
          <a:r>
            <a:rPr lang="en-US" sz="4400" dirty="0"/>
            <a:t>F3</a:t>
          </a:r>
        </a:p>
      </dgm:t>
    </dgm:pt>
    <dgm:pt modelId="{FC38AD22-C542-284E-8A3B-65A60A8CA566}" type="parTrans" cxnId="{C7125FF1-D132-F746-B5D2-8155F5E750DA}">
      <dgm:prSet/>
      <dgm:spPr/>
      <dgm:t>
        <a:bodyPr/>
        <a:lstStyle/>
        <a:p>
          <a:endParaRPr lang="en-US"/>
        </a:p>
      </dgm:t>
    </dgm:pt>
    <dgm:pt modelId="{7B1A8CE3-E81F-E240-8AC9-FC66A76FE110}" type="sibTrans" cxnId="{C7125FF1-D132-F746-B5D2-8155F5E750DA}">
      <dgm:prSet/>
      <dgm:spPr/>
      <dgm:t>
        <a:bodyPr/>
        <a:lstStyle/>
        <a:p>
          <a:endParaRPr lang="en-US"/>
        </a:p>
      </dgm:t>
    </dgm:pt>
    <dgm:pt modelId="{EEDB043C-9FD0-8945-93E4-DDE1B371042B}">
      <dgm:prSet phldrT="[Text]" custT="1"/>
      <dgm:spPr>
        <a:solidFill>
          <a:schemeClr val="accent1">
            <a:lumMod val="60000"/>
            <a:lumOff val="40000"/>
            <a:alpha val="50000"/>
          </a:schemeClr>
        </a:solidFill>
        <a:ln>
          <a:solidFill>
            <a:srgbClr val="0070C0"/>
          </a:solidFill>
        </a:ln>
      </dgm:spPr>
      <dgm:t>
        <a:bodyPr/>
        <a:lstStyle/>
        <a:p>
          <a:r>
            <a:rPr lang="en-US" sz="4400" dirty="0"/>
            <a:t>F1</a:t>
          </a:r>
        </a:p>
      </dgm:t>
    </dgm:pt>
    <dgm:pt modelId="{27E2D317-CCFC-A64B-820E-1D56BF168DD2}" type="parTrans" cxnId="{E54C3B51-137D-6E44-9F44-4008099DBF9F}">
      <dgm:prSet/>
      <dgm:spPr/>
      <dgm:t>
        <a:bodyPr/>
        <a:lstStyle/>
        <a:p>
          <a:endParaRPr lang="en-US"/>
        </a:p>
      </dgm:t>
    </dgm:pt>
    <dgm:pt modelId="{AF1DA4C1-BE01-2B4F-AC2B-FBF105C1C95A}" type="sibTrans" cxnId="{E54C3B51-137D-6E44-9F44-4008099DBF9F}">
      <dgm:prSet/>
      <dgm:spPr/>
      <dgm:t>
        <a:bodyPr/>
        <a:lstStyle/>
        <a:p>
          <a:endParaRPr lang="en-US"/>
        </a:p>
      </dgm:t>
    </dgm:pt>
    <dgm:pt modelId="{4596CA97-96CB-E140-A2AF-A27980DEDDE8}" type="pres">
      <dgm:prSet presAssocID="{F4E22D68-BB11-5C4E-A702-7755184886FD}" presName="compositeShape" presStyleCnt="0">
        <dgm:presLayoutVars>
          <dgm:chMax val="7"/>
          <dgm:dir/>
          <dgm:resizeHandles val="exact"/>
        </dgm:presLayoutVars>
      </dgm:prSet>
      <dgm:spPr/>
    </dgm:pt>
    <dgm:pt modelId="{2B801177-2283-D642-921D-B3D7786E4128}" type="pres">
      <dgm:prSet presAssocID="{EEDB043C-9FD0-8945-93E4-DDE1B371042B}" presName="circ1" presStyleLbl="vennNode1" presStyleIdx="0" presStyleCnt="3"/>
      <dgm:spPr/>
    </dgm:pt>
    <dgm:pt modelId="{9D49436E-347C-9942-B6E8-89F01951D13B}" type="pres">
      <dgm:prSet presAssocID="{EEDB043C-9FD0-8945-93E4-DDE1B371042B}" presName="circ1Tx" presStyleLbl="revTx" presStyleIdx="0" presStyleCnt="0">
        <dgm:presLayoutVars>
          <dgm:chMax val="0"/>
          <dgm:chPref val="0"/>
          <dgm:bulletEnabled val="1"/>
        </dgm:presLayoutVars>
      </dgm:prSet>
      <dgm:spPr/>
    </dgm:pt>
    <dgm:pt modelId="{0E1C03CC-2148-FB4C-AA94-C5FA77D2109B}" type="pres">
      <dgm:prSet presAssocID="{D513A656-56E0-BD47-8A38-7BCEC2902F78}" presName="circ2" presStyleLbl="vennNode1" presStyleIdx="1" presStyleCnt="3"/>
      <dgm:spPr/>
    </dgm:pt>
    <dgm:pt modelId="{CB9ABF27-CF6A-5B46-A4CE-549244DF43DD}" type="pres">
      <dgm:prSet presAssocID="{D513A656-56E0-BD47-8A38-7BCEC2902F78}" presName="circ2Tx" presStyleLbl="revTx" presStyleIdx="0" presStyleCnt="0">
        <dgm:presLayoutVars>
          <dgm:chMax val="0"/>
          <dgm:chPref val="0"/>
          <dgm:bulletEnabled val="1"/>
        </dgm:presLayoutVars>
      </dgm:prSet>
      <dgm:spPr/>
    </dgm:pt>
    <dgm:pt modelId="{10BEC81A-8775-F44E-93DE-5E33E11650B1}" type="pres">
      <dgm:prSet presAssocID="{C883420C-3458-834F-BD81-A3303E6054C1}" presName="circ3" presStyleLbl="vennNode1" presStyleIdx="2" presStyleCnt="3"/>
      <dgm:spPr/>
    </dgm:pt>
    <dgm:pt modelId="{173AE4BB-921D-D14E-91CA-93FCE48F5447}" type="pres">
      <dgm:prSet presAssocID="{C883420C-3458-834F-BD81-A3303E6054C1}" presName="circ3Tx" presStyleLbl="revTx" presStyleIdx="0" presStyleCnt="0">
        <dgm:presLayoutVars>
          <dgm:chMax val="0"/>
          <dgm:chPref val="0"/>
          <dgm:bulletEnabled val="1"/>
        </dgm:presLayoutVars>
      </dgm:prSet>
      <dgm:spPr/>
    </dgm:pt>
  </dgm:ptLst>
  <dgm:cxnLst>
    <dgm:cxn modelId="{AC4FF52B-0246-5448-84A5-1B2723514298}" type="presOf" srcId="{EEDB043C-9FD0-8945-93E4-DDE1B371042B}" destId="{2B801177-2283-D642-921D-B3D7786E4128}" srcOrd="0" destOrd="0" presId="urn:microsoft.com/office/officeart/2005/8/layout/venn1"/>
    <dgm:cxn modelId="{4941A332-4189-D840-B7C7-6EDD01C466DA}" type="presOf" srcId="{D513A656-56E0-BD47-8A38-7BCEC2902F78}" destId="{0E1C03CC-2148-FB4C-AA94-C5FA77D2109B}" srcOrd="0" destOrd="0" presId="urn:microsoft.com/office/officeart/2005/8/layout/venn1"/>
    <dgm:cxn modelId="{E54C3B51-137D-6E44-9F44-4008099DBF9F}" srcId="{F4E22D68-BB11-5C4E-A702-7755184886FD}" destId="{EEDB043C-9FD0-8945-93E4-DDE1B371042B}" srcOrd="0" destOrd="0" parTransId="{27E2D317-CCFC-A64B-820E-1D56BF168DD2}" sibTransId="{AF1DA4C1-BE01-2B4F-AC2B-FBF105C1C95A}"/>
    <dgm:cxn modelId="{55D2F083-48F3-884A-9060-4121ED46212F}" type="presOf" srcId="{C883420C-3458-834F-BD81-A3303E6054C1}" destId="{173AE4BB-921D-D14E-91CA-93FCE48F5447}" srcOrd="1" destOrd="0" presId="urn:microsoft.com/office/officeart/2005/8/layout/venn1"/>
    <dgm:cxn modelId="{AC6332A1-9D46-4F44-BA6C-F0DA05BD44AA}" type="presOf" srcId="{D513A656-56E0-BD47-8A38-7BCEC2902F78}" destId="{CB9ABF27-CF6A-5B46-A4CE-549244DF43DD}" srcOrd="1" destOrd="0" presId="urn:microsoft.com/office/officeart/2005/8/layout/venn1"/>
    <dgm:cxn modelId="{2EC5D5AF-ABF7-5044-B75C-253D6EB543CE}" type="presOf" srcId="{F4E22D68-BB11-5C4E-A702-7755184886FD}" destId="{4596CA97-96CB-E140-A2AF-A27980DEDDE8}" srcOrd="0" destOrd="0" presId="urn:microsoft.com/office/officeart/2005/8/layout/venn1"/>
    <dgm:cxn modelId="{CE8C73E8-CE4B-3A4D-9946-E8CAA69E3A02}" type="presOf" srcId="{EEDB043C-9FD0-8945-93E4-DDE1B371042B}" destId="{9D49436E-347C-9942-B6E8-89F01951D13B}" srcOrd="1" destOrd="0" presId="urn:microsoft.com/office/officeart/2005/8/layout/venn1"/>
    <dgm:cxn modelId="{6DBC97ED-E42D-9A49-800C-A5B3E5A550D8}" type="presOf" srcId="{C883420C-3458-834F-BD81-A3303E6054C1}" destId="{10BEC81A-8775-F44E-93DE-5E33E11650B1}" srcOrd="0" destOrd="0" presId="urn:microsoft.com/office/officeart/2005/8/layout/venn1"/>
    <dgm:cxn modelId="{C7125FF1-D132-F746-B5D2-8155F5E750DA}" srcId="{F4E22D68-BB11-5C4E-A702-7755184886FD}" destId="{C883420C-3458-834F-BD81-A3303E6054C1}" srcOrd="2" destOrd="0" parTransId="{FC38AD22-C542-284E-8A3B-65A60A8CA566}" sibTransId="{7B1A8CE3-E81F-E240-8AC9-FC66A76FE110}"/>
    <dgm:cxn modelId="{F3B3CBF2-B2C9-864C-BC65-D997D66F529A}" srcId="{F4E22D68-BB11-5C4E-A702-7755184886FD}" destId="{D513A656-56E0-BD47-8A38-7BCEC2902F78}" srcOrd="1" destOrd="0" parTransId="{FF35185A-89BC-794F-8F21-55AF32A02AFD}" sibTransId="{7D50B0EA-60E7-A947-81A0-08AA8EDC54E0}"/>
    <dgm:cxn modelId="{9B68BC67-2179-D342-BB5A-43AED78EFFEA}" type="presParOf" srcId="{4596CA97-96CB-E140-A2AF-A27980DEDDE8}" destId="{2B801177-2283-D642-921D-B3D7786E4128}" srcOrd="0" destOrd="0" presId="urn:microsoft.com/office/officeart/2005/8/layout/venn1"/>
    <dgm:cxn modelId="{DDBAC744-93C9-EC47-8C50-2FC1B92A6603}" type="presParOf" srcId="{4596CA97-96CB-E140-A2AF-A27980DEDDE8}" destId="{9D49436E-347C-9942-B6E8-89F01951D13B}" srcOrd="1" destOrd="0" presId="urn:microsoft.com/office/officeart/2005/8/layout/venn1"/>
    <dgm:cxn modelId="{C45B1073-14F6-C64B-8004-14066E33C7C6}" type="presParOf" srcId="{4596CA97-96CB-E140-A2AF-A27980DEDDE8}" destId="{0E1C03CC-2148-FB4C-AA94-C5FA77D2109B}" srcOrd="2" destOrd="0" presId="urn:microsoft.com/office/officeart/2005/8/layout/venn1"/>
    <dgm:cxn modelId="{05C86A94-F878-6041-B97C-E1021D387729}" type="presParOf" srcId="{4596CA97-96CB-E140-A2AF-A27980DEDDE8}" destId="{CB9ABF27-CF6A-5B46-A4CE-549244DF43DD}" srcOrd="3" destOrd="0" presId="urn:microsoft.com/office/officeart/2005/8/layout/venn1"/>
    <dgm:cxn modelId="{6DA757E5-CCBB-5D4C-ABC1-BA17B2759C1B}" type="presParOf" srcId="{4596CA97-96CB-E140-A2AF-A27980DEDDE8}" destId="{10BEC81A-8775-F44E-93DE-5E33E11650B1}" srcOrd="4" destOrd="0" presId="urn:microsoft.com/office/officeart/2005/8/layout/venn1"/>
    <dgm:cxn modelId="{416DD34B-B5B8-4F45-9CB9-1D5B72CC61BE}" type="presParOf" srcId="{4596CA97-96CB-E140-A2AF-A27980DEDDE8}" destId="{173AE4BB-921D-D14E-91CA-93FCE48F5447}"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9D8258-AFDF-483D-AEA3-4DCAA1377F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9B1CCC-887E-4B4A-8540-AE14C9726954}">
      <dgm:prSet custT="1"/>
      <dgm:spPr/>
      <dgm:t>
        <a:bodyPr/>
        <a:lstStyle/>
        <a:p>
          <a:r>
            <a:rPr lang="en-US" sz="2800" dirty="0"/>
            <a:t>Knowledge (F1-10)</a:t>
          </a:r>
        </a:p>
      </dgm:t>
    </dgm:pt>
    <dgm:pt modelId="{70A041D8-03C0-4146-BCB9-0112A7C62EA6}" type="parTrans" cxnId="{BE5B1A45-D0F3-4C0D-8B59-C2F3A3985956}">
      <dgm:prSet/>
      <dgm:spPr/>
      <dgm:t>
        <a:bodyPr/>
        <a:lstStyle/>
        <a:p>
          <a:endParaRPr lang="en-US"/>
        </a:p>
      </dgm:t>
    </dgm:pt>
    <dgm:pt modelId="{B8C98589-6A90-4009-900E-7C926532B246}" type="sibTrans" cxnId="{BE5B1A45-D0F3-4C0D-8B59-C2F3A3985956}">
      <dgm:prSet/>
      <dgm:spPr/>
      <dgm:t>
        <a:bodyPr/>
        <a:lstStyle/>
        <a:p>
          <a:endParaRPr lang="en-US"/>
        </a:p>
      </dgm:t>
    </dgm:pt>
    <dgm:pt modelId="{5E0CEAC8-2E4A-4D74-9BF7-2D9205609EFB}">
      <dgm:prSet custT="1"/>
      <dgm:spPr/>
      <dgm:t>
        <a:bodyPr/>
        <a:lstStyle/>
        <a:p>
          <a:r>
            <a:rPr lang="en-US" sz="2800" dirty="0"/>
            <a:t>Skills (F4-10)</a:t>
          </a:r>
        </a:p>
      </dgm:t>
    </dgm:pt>
    <dgm:pt modelId="{9749F05C-9081-4693-BCFF-5F734E82A06A}" type="parTrans" cxnId="{E7ED3ED4-B9CB-4334-8F89-8675102D0596}">
      <dgm:prSet/>
      <dgm:spPr/>
      <dgm:t>
        <a:bodyPr/>
        <a:lstStyle/>
        <a:p>
          <a:endParaRPr lang="en-US"/>
        </a:p>
      </dgm:t>
    </dgm:pt>
    <dgm:pt modelId="{68D56C00-3C07-4A42-AD9D-14FEBE91456E}" type="sibTrans" cxnId="{E7ED3ED4-B9CB-4334-8F89-8675102D0596}">
      <dgm:prSet/>
      <dgm:spPr/>
      <dgm:t>
        <a:bodyPr/>
        <a:lstStyle/>
        <a:p>
          <a:endParaRPr lang="en-US"/>
        </a:p>
      </dgm:t>
    </dgm:pt>
    <dgm:pt modelId="{23B93DBB-A496-4775-AA02-48D485EC62DE}">
      <dgm:prSet custT="1"/>
      <dgm:spPr/>
      <dgm:t>
        <a:bodyPr/>
        <a:lstStyle/>
        <a:p>
          <a:r>
            <a:rPr lang="en-US" sz="2800" dirty="0"/>
            <a:t>Attitudes (F4-10)</a:t>
          </a:r>
        </a:p>
      </dgm:t>
    </dgm:pt>
    <dgm:pt modelId="{CA5B3EE1-DAA3-49DE-89EE-839276BC1972}" type="parTrans" cxnId="{37031AE6-C6A6-4249-B7FC-C8C242873F2A}">
      <dgm:prSet/>
      <dgm:spPr/>
      <dgm:t>
        <a:bodyPr/>
        <a:lstStyle/>
        <a:p>
          <a:endParaRPr lang="en-US"/>
        </a:p>
      </dgm:t>
    </dgm:pt>
    <dgm:pt modelId="{5B22022E-6451-4C2C-B5C0-663962BAB6B2}" type="sibTrans" cxnId="{37031AE6-C6A6-4249-B7FC-C8C242873F2A}">
      <dgm:prSet/>
      <dgm:spPr/>
      <dgm:t>
        <a:bodyPr/>
        <a:lstStyle/>
        <a:p>
          <a:endParaRPr lang="en-US"/>
        </a:p>
      </dgm:t>
    </dgm:pt>
    <dgm:pt modelId="{BAE97D04-594C-A148-BD1D-5958B3ABE92C}" type="pres">
      <dgm:prSet presAssocID="{E29D8258-AFDF-483D-AEA3-4DCAA1377F91}" presName="linear" presStyleCnt="0">
        <dgm:presLayoutVars>
          <dgm:animLvl val="lvl"/>
          <dgm:resizeHandles val="exact"/>
        </dgm:presLayoutVars>
      </dgm:prSet>
      <dgm:spPr/>
    </dgm:pt>
    <dgm:pt modelId="{DC533906-34FA-3046-90F0-3958A660FBB5}" type="pres">
      <dgm:prSet presAssocID="{8B9B1CCC-887E-4B4A-8540-AE14C9726954}" presName="parentText" presStyleLbl="node1" presStyleIdx="0" presStyleCnt="3">
        <dgm:presLayoutVars>
          <dgm:chMax val="0"/>
          <dgm:bulletEnabled val="1"/>
        </dgm:presLayoutVars>
      </dgm:prSet>
      <dgm:spPr/>
    </dgm:pt>
    <dgm:pt modelId="{A18C3DBB-21E1-AF4D-A04D-2D792A25D802}" type="pres">
      <dgm:prSet presAssocID="{B8C98589-6A90-4009-900E-7C926532B246}" presName="spacer" presStyleCnt="0"/>
      <dgm:spPr/>
    </dgm:pt>
    <dgm:pt modelId="{BB980739-6761-5744-9237-FCB39040ECB9}" type="pres">
      <dgm:prSet presAssocID="{5E0CEAC8-2E4A-4D74-9BF7-2D9205609EFB}" presName="parentText" presStyleLbl="node1" presStyleIdx="1" presStyleCnt="3">
        <dgm:presLayoutVars>
          <dgm:chMax val="0"/>
          <dgm:bulletEnabled val="1"/>
        </dgm:presLayoutVars>
      </dgm:prSet>
      <dgm:spPr/>
    </dgm:pt>
    <dgm:pt modelId="{64534394-FD03-B248-B66F-A1FCFFFC41F1}" type="pres">
      <dgm:prSet presAssocID="{68D56C00-3C07-4A42-AD9D-14FEBE91456E}" presName="spacer" presStyleCnt="0"/>
      <dgm:spPr/>
    </dgm:pt>
    <dgm:pt modelId="{B1A5E9B6-6FA1-BC4C-8BC5-81A6E5F3D42A}" type="pres">
      <dgm:prSet presAssocID="{23B93DBB-A496-4775-AA02-48D485EC62DE}" presName="parentText" presStyleLbl="node1" presStyleIdx="2" presStyleCnt="3">
        <dgm:presLayoutVars>
          <dgm:chMax val="0"/>
          <dgm:bulletEnabled val="1"/>
        </dgm:presLayoutVars>
      </dgm:prSet>
      <dgm:spPr/>
    </dgm:pt>
  </dgm:ptLst>
  <dgm:cxnLst>
    <dgm:cxn modelId="{BE5B1A45-D0F3-4C0D-8B59-C2F3A3985956}" srcId="{E29D8258-AFDF-483D-AEA3-4DCAA1377F91}" destId="{8B9B1CCC-887E-4B4A-8540-AE14C9726954}" srcOrd="0" destOrd="0" parTransId="{70A041D8-03C0-4146-BCB9-0112A7C62EA6}" sibTransId="{B8C98589-6A90-4009-900E-7C926532B246}"/>
    <dgm:cxn modelId="{3E87E045-EBBF-494A-90ED-191AA8D8EA99}" type="presOf" srcId="{E29D8258-AFDF-483D-AEA3-4DCAA1377F91}" destId="{BAE97D04-594C-A148-BD1D-5958B3ABE92C}" srcOrd="0" destOrd="0" presId="urn:microsoft.com/office/officeart/2005/8/layout/vList2"/>
    <dgm:cxn modelId="{10BEA25B-7862-E949-B026-8006BCDC6BBC}" type="presOf" srcId="{23B93DBB-A496-4775-AA02-48D485EC62DE}" destId="{B1A5E9B6-6FA1-BC4C-8BC5-81A6E5F3D42A}" srcOrd="0" destOrd="0" presId="urn:microsoft.com/office/officeart/2005/8/layout/vList2"/>
    <dgm:cxn modelId="{7AAEF45D-330F-7B40-8382-D13CC04BF900}" type="presOf" srcId="{8B9B1CCC-887E-4B4A-8540-AE14C9726954}" destId="{DC533906-34FA-3046-90F0-3958A660FBB5}" srcOrd="0" destOrd="0" presId="urn:microsoft.com/office/officeart/2005/8/layout/vList2"/>
    <dgm:cxn modelId="{E7ED3ED4-B9CB-4334-8F89-8675102D0596}" srcId="{E29D8258-AFDF-483D-AEA3-4DCAA1377F91}" destId="{5E0CEAC8-2E4A-4D74-9BF7-2D9205609EFB}" srcOrd="1" destOrd="0" parTransId="{9749F05C-9081-4693-BCFF-5F734E82A06A}" sibTransId="{68D56C00-3C07-4A42-AD9D-14FEBE91456E}"/>
    <dgm:cxn modelId="{FCB701E1-53F8-ED4E-A344-EC5A09516909}" type="presOf" srcId="{5E0CEAC8-2E4A-4D74-9BF7-2D9205609EFB}" destId="{BB980739-6761-5744-9237-FCB39040ECB9}" srcOrd="0" destOrd="0" presId="urn:microsoft.com/office/officeart/2005/8/layout/vList2"/>
    <dgm:cxn modelId="{37031AE6-C6A6-4249-B7FC-C8C242873F2A}" srcId="{E29D8258-AFDF-483D-AEA3-4DCAA1377F91}" destId="{23B93DBB-A496-4775-AA02-48D485EC62DE}" srcOrd="2" destOrd="0" parTransId="{CA5B3EE1-DAA3-49DE-89EE-839276BC1972}" sibTransId="{5B22022E-6451-4C2C-B5C0-663962BAB6B2}"/>
    <dgm:cxn modelId="{2C7FFB24-DD2B-6B4E-93D7-0C3099DC4C52}" type="presParOf" srcId="{BAE97D04-594C-A148-BD1D-5958B3ABE92C}" destId="{DC533906-34FA-3046-90F0-3958A660FBB5}" srcOrd="0" destOrd="0" presId="urn:microsoft.com/office/officeart/2005/8/layout/vList2"/>
    <dgm:cxn modelId="{D3EE8832-42AD-624C-8CDF-BD4D89FB7C50}" type="presParOf" srcId="{BAE97D04-594C-A148-BD1D-5958B3ABE92C}" destId="{A18C3DBB-21E1-AF4D-A04D-2D792A25D802}" srcOrd="1" destOrd="0" presId="urn:microsoft.com/office/officeart/2005/8/layout/vList2"/>
    <dgm:cxn modelId="{671337D4-83B4-3941-BFB3-0833DBC1C3AC}" type="presParOf" srcId="{BAE97D04-594C-A148-BD1D-5958B3ABE92C}" destId="{BB980739-6761-5744-9237-FCB39040ECB9}" srcOrd="2" destOrd="0" presId="urn:microsoft.com/office/officeart/2005/8/layout/vList2"/>
    <dgm:cxn modelId="{E4697FBC-A52D-DD45-ABD5-C10D3561E14E}" type="presParOf" srcId="{BAE97D04-594C-A148-BD1D-5958B3ABE92C}" destId="{64534394-FD03-B248-B66F-A1FCFFFC41F1}" srcOrd="3" destOrd="0" presId="urn:microsoft.com/office/officeart/2005/8/layout/vList2"/>
    <dgm:cxn modelId="{9B20227C-E539-2C48-AD9D-B7B88FD668A0}" type="presParOf" srcId="{BAE97D04-594C-A148-BD1D-5958B3ABE92C}" destId="{B1A5E9B6-6FA1-BC4C-8BC5-81A6E5F3D42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3906-34FA-3046-90F0-3958A660FBB5}">
      <dsp:nvSpPr>
        <dsp:cNvPr id="0" name=""/>
        <dsp:cNvSpPr/>
      </dsp:nvSpPr>
      <dsp:spPr>
        <a:xfrm>
          <a:off x="0" y="327510"/>
          <a:ext cx="558622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Adapted from Masters Domains</a:t>
          </a:r>
        </a:p>
      </dsp:txBody>
      <dsp:txXfrm>
        <a:off x="59399" y="386909"/>
        <a:ext cx="5467424" cy="1098002"/>
      </dsp:txXfrm>
    </dsp:sp>
    <dsp:sp modelId="{BB980739-6761-5744-9237-FCB39040ECB9}">
      <dsp:nvSpPr>
        <dsp:cNvPr id="0" name=""/>
        <dsp:cNvSpPr/>
      </dsp:nvSpPr>
      <dsp:spPr>
        <a:xfrm>
          <a:off x="0" y="1768087"/>
          <a:ext cx="558622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10 domains</a:t>
          </a:r>
        </a:p>
      </dsp:txBody>
      <dsp:txXfrm>
        <a:off x="59399" y="1827486"/>
        <a:ext cx="5467424" cy="1098002"/>
      </dsp:txXfrm>
    </dsp:sp>
    <dsp:sp modelId="{B1A5E9B6-6FA1-BC4C-8BC5-81A6E5F3D42A}">
      <dsp:nvSpPr>
        <dsp:cNvPr id="0" name=""/>
        <dsp:cNvSpPr/>
      </dsp:nvSpPr>
      <dsp:spPr>
        <a:xfrm>
          <a:off x="0" y="3172087"/>
          <a:ext cx="5586222"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3 major domains</a:t>
          </a:r>
        </a:p>
      </dsp:txBody>
      <dsp:txXfrm>
        <a:off x="59399" y="3231486"/>
        <a:ext cx="5467424"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291B5-7258-864F-80B7-652882C69294}">
      <dsp:nvSpPr>
        <dsp:cNvPr id="0" name=""/>
        <dsp:cNvSpPr/>
      </dsp:nvSpPr>
      <dsp:spPr>
        <a:xfrm>
          <a:off x="2075215" y="61868"/>
          <a:ext cx="2969696" cy="29696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Health</a:t>
          </a:r>
        </a:p>
      </dsp:txBody>
      <dsp:txXfrm>
        <a:off x="2471175" y="581565"/>
        <a:ext cx="2177777" cy="1336363"/>
      </dsp:txXfrm>
    </dsp:sp>
    <dsp:sp modelId="{60807B87-D09B-274F-BDB6-9AD951A7AA07}">
      <dsp:nvSpPr>
        <dsp:cNvPr id="0" name=""/>
        <dsp:cNvSpPr/>
      </dsp:nvSpPr>
      <dsp:spPr>
        <a:xfrm>
          <a:off x="3146781" y="1915464"/>
          <a:ext cx="2969696" cy="29696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Information Science &amp; Technology</a:t>
          </a:r>
        </a:p>
      </dsp:txBody>
      <dsp:txXfrm>
        <a:off x="4055013" y="2682636"/>
        <a:ext cx="1781818" cy="1633333"/>
      </dsp:txXfrm>
    </dsp:sp>
    <dsp:sp modelId="{BC6F32DE-F807-F745-8821-F392BF5A004E}">
      <dsp:nvSpPr>
        <dsp:cNvPr id="0" name=""/>
        <dsp:cNvSpPr/>
      </dsp:nvSpPr>
      <dsp:spPr>
        <a:xfrm>
          <a:off x="1003649" y="1917929"/>
          <a:ext cx="2969696" cy="296969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Social and Behavioral Science</a:t>
          </a:r>
        </a:p>
      </dsp:txBody>
      <dsp:txXfrm>
        <a:off x="1283296" y="2685101"/>
        <a:ext cx="1781818" cy="16333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3906-34FA-3046-90F0-3958A660FBB5}">
      <dsp:nvSpPr>
        <dsp:cNvPr id="0" name=""/>
        <dsp:cNvSpPr/>
      </dsp:nvSpPr>
      <dsp:spPr>
        <a:xfrm>
          <a:off x="0" y="15423"/>
          <a:ext cx="4405463" cy="119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Knowledge-based</a:t>
          </a:r>
        </a:p>
      </dsp:txBody>
      <dsp:txXfrm>
        <a:off x="58485" y="73908"/>
        <a:ext cx="4288493" cy="1081110"/>
      </dsp:txXfrm>
    </dsp:sp>
    <dsp:sp modelId="{BB980739-6761-5744-9237-FCB39040ECB9}">
      <dsp:nvSpPr>
        <dsp:cNvPr id="0" name=""/>
        <dsp:cNvSpPr/>
      </dsp:nvSpPr>
      <dsp:spPr>
        <a:xfrm>
          <a:off x="0" y="1397823"/>
          <a:ext cx="4405463" cy="119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Identify, describe, etc.</a:t>
          </a:r>
        </a:p>
      </dsp:txBody>
      <dsp:txXfrm>
        <a:off x="58485" y="1456308"/>
        <a:ext cx="4288493" cy="1081110"/>
      </dsp:txXfrm>
    </dsp:sp>
    <dsp:sp modelId="{B1A5E9B6-6FA1-BC4C-8BC5-81A6E5F3D42A}">
      <dsp:nvSpPr>
        <dsp:cNvPr id="0" name=""/>
        <dsp:cNvSpPr/>
      </dsp:nvSpPr>
      <dsp:spPr>
        <a:xfrm>
          <a:off x="0" y="2780223"/>
          <a:ext cx="4405463" cy="119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Crossovers create F4-7</a:t>
          </a:r>
        </a:p>
      </dsp:txBody>
      <dsp:txXfrm>
        <a:off x="58485" y="2838708"/>
        <a:ext cx="4288493" cy="1081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3906-34FA-3046-90F0-3958A660FBB5}">
      <dsp:nvSpPr>
        <dsp:cNvPr id="0" name=""/>
        <dsp:cNvSpPr/>
      </dsp:nvSpPr>
      <dsp:spPr>
        <a:xfrm>
          <a:off x="0" y="0"/>
          <a:ext cx="4536490" cy="110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Skills</a:t>
          </a:r>
        </a:p>
      </dsp:txBody>
      <dsp:txXfrm>
        <a:off x="53916" y="53916"/>
        <a:ext cx="4428658" cy="996648"/>
      </dsp:txXfrm>
    </dsp:sp>
    <dsp:sp modelId="{B1A5E9B6-6FA1-BC4C-8BC5-81A6E5F3D42A}">
      <dsp:nvSpPr>
        <dsp:cNvPr id="0" name=""/>
        <dsp:cNvSpPr/>
      </dsp:nvSpPr>
      <dsp:spPr>
        <a:xfrm>
          <a:off x="0" y="1148346"/>
          <a:ext cx="4536490" cy="1104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Attitudes</a:t>
          </a:r>
        </a:p>
      </dsp:txBody>
      <dsp:txXfrm>
        <a:off x="53916" y="1202262"/>
        <a:ext cx="4428658" cy="9966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01177-2283-D642-921D-B3D7786E4128}">
      <dsp:nvSpPr>
        <dsp:cNvPr id="0" name=""/>
        <dsp:cNvSpPr/>
      </dsp:nvSpPr>
      <dsp:spPr>
        <a:xfrm>
          <a:off x="1191100" y="59412"/>
          <a:ext cx="2851785" cy="2851785"/>
        </a:xfrm>
        <a:prstGeom prst="ellipse">
          <a:avLst/>
        </a:prstGeom>
        <a:solidFill>
          <a:schemeClr val="accent1">
            <a:lumMod val="60000"/>
            <a:lumOff val="40000"/>
            <a:alpha val="5000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4400" kern="1200" dirty="0"/>
            <a:t>F1</a:t>
          </a:r>
        </a:p>
      </dsp:txBody>
      <dsp:txXfrm>
        <a:off x="1571338" y="558474"/>
        <a:ext cx="2091309" cy="1283303"/>
      </dsp:txXfrm>
    </dsp:sp>
    <dsp:sp modelId="{0E1C03CC-2148-FB4C-AA94-C5FA77D2109B}">
      <dsp:nvSpPr>
        <dsp:cNvPr id="0" name=""/>
        <dsp:cNvSpPr/>
      </dsp:nvSpPr>
      <dsp:spPr>
        <a:xfrm>
          <a:off x="2220120" y="1841777"/>
          <a:ext cx="2851785" cy="2851785"/>
        </a:xfrm>
        <a:prstGeom prst="ellipse">
          <a:avLst/>
        </a:prstGeom>
        <a:solidFill>
          <a:srgbClr val="0070C0">
            <a:alpha val="50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4400" kern="1200" dirty="0"/>
            <a:t>F2</a:t>
          </a:r>
        </a:p>
      </dsp:txBody>
      <dsp:txXfrm>
        <a:off x="3092291" y="2578488"/>
        <a:ext cx="1711071" cy="1568481"/>
      </dsp:txXfrm>
    </dsp:sp>
    <dsp:sp modelId="{10BEC81A-8775-F44E-93DE-5E33E11650B1}">
      <dsp:nvSpPr>
        <dsp:cNvPr id="0" name=""/>
        <dsp:cNvSpPr/>
      </dsp:nvSpPr>
      <dsp:spPr>
        <a:xfrm>
          <a:off x="162081" y="1841777"/>
          <a:ext cx="2851785" cy="2851785"/>
        </a:xfrm>
        <a:prstGeom prst="ellipse">
          <a:avLst/>
        </a:prstGeom>
        <a:solidFill>
          <a:srgbClr val="FFFF00">
            <a:alpha val="50000"/>
          </a:srgb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r>
            <a:rPr lang="en-US" sz="4400" kern="1200" dirty="0"/>
            <a:t>F3</a:t>
          </a:r>
        </a:p>
      </dsp:txBody>
      <dsp:txXfrm>
        <a:off x="430624" y="2578488"/>
        <a:ext cx="1711071" cy="15684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3906-34FA-3046-90F0-3958A660FBB5}">
      <dsp:nvSpPr>
        <dsp:cNvPr id="0" name=""/>
        <dsp:cNvSpPr/>
      </dsp:nvSpPr>
      <dsp:spPr>
        <a:xfrm>
          <a:off x="0" y="15423"/>
          <a:ext cx="4405463" cy="119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Knowledge (F1-10)</a:t>
          </a:r>
        </a:p>
      </dsp:txBody>
      <dsp:txXfrm>
        <a:off x="58485" y="73908"/>
        <a:ext cx="4288493" cy="1081110"/>
      </dsp:txXfrm>
    </dsp:sp>
    <dsp:sp modelId="{BB980739-6761-5744-9237-FCB39040ECB9}">
      <dsp:nvSpPr>
        <dsp:cNvPr id="0" name=""/>
        <dsp:cNvSpPr/>
      </dsp:nvSpPr>
      <dsp:spPr>
        <a:xfrm>
          <a:off x="0" y="1397823"/>
          <a:ext cx="4405463" cy="119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Skills (F4-10)</a:t>
          </a:r>
        </a:p>
      </dsp:txBody>
      <dsp:txXfrm>
        <a:off x="58485" y="1456308"/>
        <a:ext cx="4288493" cy="1081110"/>
      </dsp:txXfrm>
    </dsp:sp>
    <dsp:sp modelId="{B1A5E9B6-6FA1-BC4C-8BC5-81A6E5F3D42A}">
      <dsp:nvSpPr>
        <dsp:cNvPr id="0" name=""/>
        <dsp:cNvSpPr/>
      </dsp:nvSpPr>
      <dsp:spPr>
        <a:xfrm>
          <a:off x="0" y="2780223"/>
          <a:ext cx="4405463" cy="1198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Attitudes (F4-10)</a:t>
          </a:r>
        </a:p>
      </dsp:txBody>
      <dsp:txXfrm>
        <a:off x="58485" y="2838708"/>
        <a:ext cx="4288493" cy="10811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A7302-3E80-4A95-B5EA-818EE0CAF230}" type="datetimeFigureOut">
              <a:rPr lang="en-US" smtClean="0"/>
              <a:t>2/24/24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2F9F3-9A35-4B02-A27C-D430A03B4F4C}" type="slidenum">
              <a:rPr lang="en-US" smtClean="0"/>
              <a:t>‹#›</a:t>
            </a:fld>
            <a:endParaRPr lang="en-US"/>
          </a:p>
        </p:txBody>
      </p:sp>
    </p:spTree>
    <p:extLst>
      <p:ext uri="{BB962C8B-B14F-4D97-AF65-F5344CB8AC3E}">
        <p14:creationId xmlns:p14="http://schemas.microsoft.com/office/powerpoint/2010/main" val="163071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approach to creating the undergraduate level health informatics foundational domains, the BEC modified the existing graduate level domains for master’s health informatics education for harmonization between the 2 levels</a:t>
            </a:r>
          </a:p>
          <a:p>
            <a:r>
              <a:rPr lang="en-US" dirty="0"/>
              <a:t>-Many of you may have already seen this Venn diagram if you have worked on or used the graduate level foundational domains.  </a:t>
            </a:r>
          </a:p>
          <a:p>
            <a:r>
              <a:rPr lang="en-US" dirty="0"/>
              <a:t>-For review, let me highlight some of the main points:</a:t>
            </a:r>
          </a:p>
          <a:p>
            <a:r>
              <a:rPr lang="en-US" dirty="0"/>
              <a:t>	-The are 10 domains</a:t>
            </a:r>
          </a:p>
          <a:p>
            <a:r>
              <a:rPr lang="en-US" dirty="0"/>
              <a:t>	-3 domains are foundations or the “base” of the model and interact with all of the other domains, these are professionalism,</a:t>
            </a:r>
          </a:p>
          <a:p>
            <a:r>
              <a:rPr lang="en-US" dirty="0"/>
              <a:t>                     leadership, and teamwork.</a:t>
            </a:r>
          </a:p>
          <a:p>
            <a:r>
              <a:rPr lang="en-US" dirty="0"/>
              <a:t>-3 domains are the basis of the knowledge for health informatics, these are F1-3 which are the major or “parent” domains.</a:t>
            </a:r>
          </a:p>
          <a:p>
            <a:endParaRPr lang="en-US" dirty="0"/>
          </a:p>
        </p:txBody>
      </p:sp>
      <p:sp>
        <p:nvSpPr>
          <p:cNvPr id="4" name="Slide Number Placeholder 3"/>
          <p:cNvSpPr>
            <a:spLocks noGrp="1"/>
          </p:cNvSpPr>
          <p:nvPr>
            <p:ph type="sldNum" sz="quarter" idx="5"/>
          </p:nvPr>
        </p:nvSpPr>
        <p:spPr/>
        <p:txBody>
          <a:bodyPr/>
          <a:lstStyle/>
          <a:p>
            <a:fld id="{B332F9F3-9A35-4B02-A27C-D430A03B4F4C}" type="slidenum">
              <a:rPr lang="en-US" smtClean="0"/>
              <a:t>2</a:t>
            </a:fld>
            <a:endParaRPr lang="en-US"/>
          </a:p>
        </p:txBody>
      </p:sp>
    </p:spTree>
    <p:extLst>
      <p:ext uri="{BB962C8B-B14F-4D97-AF65-F5344CB8AC3E}">
        <p14:creationId xmlns:p14="http://schemas.microsoft.com/office/powerpoint/2010/main" val="202147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 major knowledge-based domains are:  health, information science &amp; technology, and social and behavioral science.</a:t>
            </a:r>
          </a:p>
          <a:p>
            <a:endParaRPr lang="en-US" dirty="0"/>
          </a:p>
          <a:p>
            <a:r>
              <a:rPr lang="en-US" dirty="0"/>
              <a:t>I like to first look at these and note the interactions, at that point is where the last domains are created F4-7.</a:t>
            </a:r>
          </a:p>
        </p:txBody>
      </p:sp>
      <p:sp>
        <p:nvSpPr>
          <p:cNvPr id="4" name="Slide Number Placeholder 3"/>
          <p:cNvSpPr>
            <a:spLocks noGrp="1"/>
          </p:cNvSpPr>
          <p:nvPr>
            <p:ph type="sldNum" sz="quarter" idx="5"/>
          </p:nvPr>
        </p:nvSpPr>
        <p:spPr/>
        <p:txBody>
          <a:bodyPr/>
          <a:lstStyle/>
          <a:p>
            <a:fld id="{B332F9F3-9A35-4B02-A27C-D430A03B4F4C}" type="slidenum">
              <a:rPr lang="en-US" smtClean="0"/>
              <a:t>3</a:t>
            </a:fld>
            <a:endParaRPr lang="en-US"/>
          </a:p>
        </p:txBody>
      </p:sp>
    </p:spTree>
    <p:extLst>
      <p:ext uri="{BB962C8B-B14F-4D97-AF65-F5344CB8AC3E}">
        <p14:creationId xmlns:p14="http://schemas.microsoft.com/office/powerpoint/2010/main" val="1222385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the original Venn diagram again, you seen the overlap with the 3 major domains and the foundational domains.  </a:t>
            </a:r>
          </a:p>
          <a:p>
            <a:r>
              <a:rPr lang="en-US" dirty="0"/>
              <a:t>This is where the skills and attitudes competencies come in.</a:t>
            </a:r>
          </a:p>
          <a:p>
            <a:r>
              <a:rPr lang="en-US" dirty="0"/>
              <a:t>F7 being the “pinnacle” of the diagram where the most overlap occurs.  I think of this domain as being covered by an internship or a capstone project.</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B332F9F3-9A35-4B02-A27C-D430A03B4F4C}" type="slidenum">
              <a:rPr lang="en-US" smtClean="0"/>
              <a:t>4</a:t>
            </a:fld>
            <a:endParaRPr lang="en-US"/>
          </a:p>
        </p:txBody>
      </p:sp>
    </p:spTree>
    <p:extLst>
      <p:ext uri="{BB962C8B-B14F-4D97-AF65-F5344CB8AC3E}">
        <p14:creationId xmlns:p14="http://schemas.microsoft.com/office/powerpoint/2010/main" val="2200177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the original Venn diagram again, you seen the overlap with the 3 major domains and the foundational domains.  </a:t>
            </a:r>
          </a:p>
          <a:p>
            <a:r>
              <a:rPr lang="en-US" dirty="0"/>
              <a:t>This is where the skills and attitudes competencies come in.</a:t>
            </a:r>
          </a:p>
          <a:p>
            <a:r>
              <a:rPr lang="en-US" dirty="0"/>
              <a:t>F7 being the “pinnacle” of the diagram where the most overlap occurs.  I think of this domain as being covered by an internship or a capstone project.</a:t>
            </a:r>
          </a:p>
          <a:p>
            <a:endParaRPr lang="en-US" dirty="0"/>
          </a:p>
          <a:p>
            <a:r>
              <a:rPr lang="en-US" dirty="0"/>
              <a:t>Next slide</a:t>
            </a:r>
          </a:p>
        </p:txBody>
      </p:sp>
      <p:sp>
        <p:nvSpPr>
          <p:cNvPr id="4" name="Slide Number Placeholder 3"/>
          <p:cNvSpPr>
            <a:spLocks noGrp="1"/>
          </p:cNvSpPr>
          <p:nvPr>
            <p:ph type="sldNum" sz="quarter" idx="5"/>
          </p:nvPr>
        </p:nvSpPr>
        <p:spPr/>
        <p:txBody>
          <a:bodyPr/>
          <a:lstStyle/>
          <a:p>
            <a:fld id="{B332F9F3-9A35-4B02-A27C-D430A03B4F4C}" type="slidenum">
              <a:rPr lang="en-US" smtClean="0"/>
              <a:t>5</a:t>
            </a:fld>
            <a:endParaRPr lang="en-US"/>
          </a:p>
        </p:txBody>
      </p:sp>
    </p:spTree>
    <p:extLst>
      <p:ext uri="{BB962C8B-B14F-4D97-AF65-F5344CB8AC3E}">
        <p14:creationId xmlns:p14="http://schemas.microsoft.com/office/powerpoint/2010/main" val="1414987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domain, the descriptions and competencies were modified or adjusted to fit the undergraduate level educational level.</a:t>
            </a:r>
          </a:p>
          <a:p>
            <a:r>
              <a:rPr lang="en-US" dirty="0"/>
              <a:t>I’ll brief review an example from each of the domain categories.</a:t>
            </a:r>
          </a:p>
          <a:p>
            <a:endParaRPr lang="en-US" dirty="0"/>
          </a:p>
          <a:p>
            <a:r>
              <a:rPr lang="en-US" dirty="0"/>
              <a:t>For Health, by the time of graduation, a study should be able to describe the history, goals, methods, and challenges of the major health science fields.  From there you see the examples of topics which should be included to cover this major domain.  For undergraduate there is more focus on consumer health as opposed to genomics in the MS domains.</a:t>
            </a:r>
          </a:p>
        </p:txBody>
      </p:sp>
      <p:sp>
        <p:nvSpPr>
          <p:cNvPr id="4" name="Slide Number Placeholder 3"/>
          <p:cNvSpPr>
            <a:spLocks noGrp="1"/>
          </p:cNvSpPr>
          <p:nvPr>
            <p:ph type="sldNum" sz="quarter" idx="5"/>
          </p:nvPr>
        </p:nvSpPr>
        <p:spPr/>
        <p:txBody>
          <a:bodyPr/>
          <a:lstStyle/>
          <a:p>
            <a:fld id="{B332F9F3-9A35-4B02-A27C-D430A03B4F4C}" type="slidenum">
              <a:rPr lang="en-US" smtClean="0"/>
              <a:t>6</a:t>
            </a:fld>
            <a:endParaRPr lang="en-US"/>
          </a:p>
        </p:txBody>
      </p:sp>
    </p:spTree>
    <p:extLst>
      <p:ext uri="{BB962C8B-B14F-4D97-AF65-F5344CB8AC3E}">
        <p14:creationId xmlns:p14="http://schemas.microsoft.com/office/powerpoint/2010/main" val="3700956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domains created by the lap of the 3 major domains, skills and attitudes are also included in the domain.  </a:t>
            </a:r>
          </a:p>
          <a:p>
            <a:r>
              <a:rPr lang="en-US" dirty="0"/>
              <a:t>For example, F4 is information science and technology as applied to health.  </a:t>
            </a:r>
          </a:p>
          <a:p>
            <a:r>
              <a:rPr lang="en-US" dirty="0"/>
              <a:t>K: At the time of graduate, a BS student in HI should be able to identify possible biomedical and health information science and technology methods and tools for solving a specific health information problem.</a:t>
            </a:r>
          </a:p>
          <a:p>
            <a:r>
              <a:rPr lang="en-US" dirty="0"/>
              <a:t>S: the student should be able to describe a solution by applying computational and systems thinking, IS, and technology.  This is that “knows” and “knows how” level of Miller’s Pyramid.</a:t>
            </a:r>
          </a:p>
          <a:p>
            <a:r>
              <a:rPr lang="en-US" dirty="0"/>
              <a:t>A:  Demonstration consideration </a:t>
            </a:r>
          </a:p>
        </p:txBody>
      </p:sp>
      <p:sp>
        <p:nvSpPr>
          <p:cNvPr id="4" name="Slide Number Placeholder 3"/>
          <p:cNvSpPr>
            <a:spLocks noGrp="1"/>
          </p:cNvSpPr>
          <p:nvPr>
            <p:ph type="sldNum" sz="quarter" idx="5"/>
          </p:nvPr>
        </p:nvSpPr>
        <p:spPr/>
        <p:txBody>
          <a:bodyPr/>
          <a:lstStyle/>
          <a:p>
            <a:fld id="{B332F9F3-9A35-4B02-A27C-D430A03B4F4C}" type="slidenum">
              <a:rPr lang="en-US" smtClean="0"/>
              <a:t>7</a:t>
            </a:fld>
            <a:endParaRPr lang="en-US"/>
          </a:p>
        </p:txBody>
      </p:sp>
    </p:spTree>
    <p:extLst>
      <p:ext uri="{BB962C8B-B14F-4D97-AF65-F5344CB8AC3E}">
        <p14:creationId xmlns:p14="http://schemas.microsoft.com/office/powerpoint/2010/main" val="93350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similar method was used for F5 Human factors and socio-technical systems and F6 Social and Behavioral Science applied to the health domain. </a:t>
            </a:r>
          </a:p>
        </p:txBody>
      </p:sp>
      <p:sp>
        <p:nvSpPr>
          <p:cNvPr id="4" name="Slide Number Placeholder 3"/>
          <p:cNvSpPr>
            <a:spLocks noGrp="1"/>
          </p:cNvSpPr>
          <p:nvPr>
            <p:ph type="sldNum" sz="quarter" idx="5"/>
          </p:nvPr>
        </p:nvSpPr>
        <p:spPr/>
        <p:txBody>
          <a:bodyPr/>
          <a:lstStyle/>
          <a:p>
            <a:fld id="{B332F9F3-9A35-4B02-A27C-D430A03B4F4C}" type="slidenum">
              <a:rPr lang="en-US" smtClean="0"/>
              <a:t>8</a:t>
            </a:fld>
            <a:endParaRPr lang="en-US"/>
          </a:p>
        </p:txBody>
      </p:sp>
    </p:spTree>
    <p:extLst>
      <p:ext uri="{BB962C8B-B14F-4D97-AF65-F5344CB8AC3E}">
        <p14:creationId xmlns:p14="http://schemas.microsoft.com/office/powerpoint/2010/main" val="1558704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pinnacle F7 again as mentioned before.</a:t>
            </a:r>
          </a:p>
          <a:p>
            <a:endParaRPr lang="en-US" dirty="0"/>
          </a:p>
          <a:p>
            <a:r>
              <a:rPr lang="en-US" dirty="0"/>
              <a:t>Also, we start to see the foundational domains of F8-F10 here which also use the KSA methods of describing the core competencies.</a:t>
            </a:r>
          </a:p>
          <a:p>
            <a:r>
              <a:rPr lang="en-US" dirty="0"/>
              <a:t>You see in the professionalism attitude how the domain is adjusted for the undergraduate student.  </a:t>
            </a:r>
          </a:p>
        </p:txBody>
      </p:sp>
      <p:sp>
        <p:nvSpPr>
          <p:cNvPr id="4" name="Slide Number Placeholder 3"/>
          <p:cNvSpPr>
            <a:spLocks noGrp="1"/>
          </p:cNvSpPr>
          <p:nvPr>
            <p:ph type="sldNum" sz="quarter" idx="5"/>
          </p:nvPr>
        </p:nvSpPr>
        <p:spPr/>
        <p:txBody>
          <a:bodyPr/>
          <a:lstStyle/>
          <a:p>
            <a:fld id="{B332F9F3-9A35-4B02-A27C-D430A03B4F4C}" type="slidenum">
              <a:rPr lang="en-US" smtClean="0"/>
              <a:t>9</a:t>
            </a:fld>
            <a:endParaRPr lang="en-US"/>
          </a:p>
        </p:txBody>
      </p:sp>
    </p:spTree>
    <p:extLst>
      <p:ext uri="{BB962C8B-B14F-4D97-AF65-F5344CB8AC3E}">
        <p14:creationId xmlns:p14="http://schemas.microsoft.com/office/powerpoint/2010/main" val="3372562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F10, you see how the attitude competency was adjusted for the undergraduate level, how the student would be a participant in the larger goal vs. demonstrating leadership behaviors themselves.</a:t>
            </a:r>
          </a:p>
        </p:txBody>
      </p:sp>
      <p:sp>
        <p:nvSpPr>
          <p:cNvPr id="4" name="Slide Number Placeholder 3"/>
          <p:cNvSpPr>
            <a:spLocks noGrp="1"/>
          </p:cNvSpPr>
          <p:nvPr>
            <p:ph type="sldNum" sz="quarter" idx="5"/>
          </p:nvPr>
        </p:nvSpPr>
        <p:spPr/>
        <p:txBody>
          <a:bodyPr/>
          <a:lstStyle/>
          <a:p>
            <a:fld id="{B332F9F3-9A35-4B02-A27C-D430A03B4F4C}" type="slidenum">
              <a:rPr lang="en-US" smtClean="0"/>
              <a:t>10</a:t>
            </a:fld>
            <a:endParaRPr lang="en-US"/>
          </a:p>
        </p:txBody>
      </p:sp>
    </p:spTree>
    <p:extLst>
      <p:ext uri="{BB962C8B-B14F-4D97-AF65-F5344CB8AC3E}">
        <p14:creationId xmlns:p14="http://schemas.microsoft.com/office/powerpoint/2010/main" val="1208576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descr="presenter versio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075" name="Rectangle 3"/>
          <p:cNvSpPr>
            <a:spLocks noGrp="1" noChangeArrowheads="1"/>
          </p:cNvSpPr>
          <p:nvPr>
            <p:ph type="subTitle" idx="1" hasCustomPrompt="1"/>
          </p:nvPr>
        </p:nvSpPr>
        <p:spPr>
          <a:xfrm>
            <a:off x="737227" y="3176692"/>
            <a:ext cx="5274659" cy="1559401"/>
          </a:xfrm>
        </p:spPr>
        <p:txBody>
          <a:bodyPr wrap="square" bIns="0" anchor="t">
            <a:spAutoFit/>
          </a:bodyPr>
          <a:lstStyle>
            <a:lvl1pPr marL="0" indent="0" algn="l">
              <a:spcBef>
                <a:spcPts val="533"/>
              </a:spcBef>
              <a:buFontTx/>
              <a:buNone/>
              <a:defRPr sz="2400" b="1">
                <a:solidFill>
                  <a:schemeClr val="tx1"/>
                </a:solidFill>
                <a:latin typeface="Arial"/>
                <a:cs typeface="Arial"/>
              </a:defRPr>
            </a:lvl1pPr>
            <a:lvl2pPr marL="0" indent="0">
              <a:spcBef>
                <a:spcPts val="533"/>
              </a:spcBef>
              <a:buNone/>
              <a:defRPr sz="2133" baseline="0"/>
            </a:lvl2pPr>
          </a:lstStyle>
          <a:p>
            <a:r>
              <a:rPr lang="en-US" dirty="0"/>
              <a:t>Speaker</a:t>
            </a:r>
          </a:p>
          <a:p>
            <a:pPr lvl="1"/>
            <a:r>
              <a:rPr lang="en-US" dirty="0"/>
              <a:t>Institution</a:t>
            </a:r>
          </a:p>
          <a:p>
            <a:pPr lvl="1"/>
            <a:r>
              <a:rPr lang="en-US" dirty="0"/>
              <a:t>Twitter: #AMIA2018</a:t>
            </a:r>
          </a:p>
          <a:p>
            <a:pPr lvl="1"/>
            <a:endParaRPr lang="en-US" dirty="0"/>
          </a:p>
        </p:txBody>
      </p:sp>
      <p:sp>
        <p:nvSpPr>
          <p:cNvPr id="3" name="Text Placeholder 2"/>
          <p:cNvSpPr>
            <a:spLocks noGrp="1"/>
          </p:cNvSpPr>
          <p:nvPr>
            <p:ph type="body" sz="quarter" idx="10" hasCustomPrompt="1"/>
          </p:nvPr>
        </p:nvSpPr>
        <p:spPr>
          <a:xfrm>
            <a:off x="738119" y="1367633"/>
            <a:ext cx="7906276" cy="1482811"/>
          </a:xfrm>
        </p:spPr>
        <p:txBody>
          <a:bodyPr anchor="b"/>
          <a:lstStyle>
            <a:lvl1pPr>
              <a:lnSpc>
                <a:spcPct val="90000"/>
              </a:lnSpc>
              <a:spcBef>
                <a:spcPts val="533"/>
              </a:spcBef>
              <a:defRPr sz="3733" b="1">
                <a:solidFill>
                  <a:schemeClr val="accent1"/>
                </a:solidFill>
                <a:latin typeface="+mj-lt"/>
                <a:cs typeface="Roboto Regular"/>
              </a:defRPr>
            </a:lvl1pPr>
            <a:lvl2pPr marL="0" indent="0">
              <a:spcBef>
                <a:spcPts val="533"/>
              </a:spcBef>
              <a:buNone/>
              <a:defRPr sz="2133" b="0" baseline="0">
                <a:solidFill>
                  <a:schemeClr val="accent2">
                    <a:lumMod val="75000"/>
                  </a:schemeClr>
                </a:solidFill>
                <a:latin typeface="+mj-lt"/>
                <a:cs typeface="Roboto Light"/>
              </a:defRPr>
            </a:lvl2pPr>
          </a:lstStyle>
          <a:p>
            <a:pPr lvl="0"/>
            <a:r>
              <a:rPr lang="en-US" dirty="0"/>
              <a:t>Title</a:t>
            </a:r>
          </a:p>
          <a:p>
            <a:pPr lvl="1"/>
            <a:r>
              <a:rPr lang="en-US" dirty="0"/>
              <a:t>Session Number</a:t>
            </a:r>
          </a:p>
          <a:p>
            <a:pPr lvl="1"/>
            <a:r>
              <a:rPr lang="en-US" dirty="0"/>
              <a:t>Presentation Title</a:t>
            </a:r>
          </a:p>
        </p:txBody>
      </p:sp>
      <p:pic>
        <p:nvPicPr>
          <p:cNvPr id="5" name="Picture 4"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1405" y="457659"/>
            <a:ext cx="2598272" cy="659027"/>
          </a:xfrm>
          <a:prstGeom prst="rect">
            <a:avLst/>
          </a:prstGeom>
        </p:spPr>
      </p:pic>
    </p:spTree>
    <p:extLst>
      <p:ext uri="{BB962C8B-B14F-4D97-AF65-F5344CB8AC3E}">
        <p14:creationId xmlns:p14="http://schemas.microsoft.com/office/powerpoint/2010/main" val="201807293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1">
            <a:lumMod val="85000"/>
          </a:schemeClr>
        </a:solidFill>
        <a:effectLst/>
      </p:bgPr>
    </p:bg>
    <p:spTree>
      <p:nvGrpSpPr>
        <p:cNvPr id="1" name=""/>
        <p:cNvGrpSpPr/>
        <p:nvPr/>
      </p:nvGrpSpPr>
      <p:grpSpPr>
        <a:xfrm>
          <a:off x="0" y="0"/>
          <a:ext cx="0" cy="0"/>
          <a:chOff x="0" y="0"/>
          <a:chExt cx="0" cy="0"/>
        </a:xfrm>
      </p:grpSpPr>
      <p:pic>
        <p:nvPicPr>
          <p:cNvPr id="6" name="Picture 5" descr="presenter version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3716867" y="1679147"/>
            <a:ext cx="4755523" cy="1482811"/>
          </a:xfrm>
        </p:spPr>
        <p:txBody>
          <a:bodyPr anchor="t"/>
          <a:lstStyle>
            <a:lvl1pPr algn="ctr">
              <a:lnSpc>
                <a:spcPct val="90000"/>
              </a:lnSpc>
              <a:spcBef>
                <a:spcPts val="1333"/>
              </a:spcBef>
              <a:defRPr sz="5333" b="1">
                <a:solidFill>
                  <a:schemeClr val="accent1"/>
                </a:solidFill>
                <a:latin typeface="+mj-lt"/>
                <a:cs typeface="Roboto Regular"/>
              </a:defRPr>
            </a:lvl1pPr>
            <a:lvl2pPr marL="0" indent="0" algn="ctr">
              <a:spcBef>
                <a:spcPts val="1333"/>
              </a:spcBef>
              <a:buNone/>
              <a:defRPr sz="3200" b="0">
                <a:solidFill>
                  <a:schemeClr val="accent2">
                    <a:lumMod val="75000"/>
                  </a:schemeClr>
                </a:solidFill>
                <a:latin typeface="+mj-lt"/>
                <a:cs typeface="Roboto Light"/>
              </a:defRPr>
            </a:lvl2pPr>
          </a:lstStyle>
          <a:p>
            <a:pPr lvl="0"/>
            <a:r>
              <a:rPr lang="en-US" dirty="0"/>
              <a:t>Title</a:t>
            </a:r>
          </a:p>
          <a:p>
            <a:pPr lvl="1"/>
            <a:r>
              <a:rPr lang="en-US" dirty="0"/>
              <a:t>Subtitle</a:t>
            </a:r>
          </a:p>
        </p:txBody>
      </p:sp>
      <p:pic>
        <p:nvPicPr>
          <p:cNvPr id="7" name="Picture 6"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967784" y="512561"/>
            <a:ext cx="1510269" cy="383065"/>
          </a:xfrm>
          <a:prstGeom prst="rect">
            <a:avLst/>
          </a:prstGeom>
        </p:spPr>
      </p:pic>
    </p:spTree>
    <p:extLst>
      <p:ext uri="{BB962C8B-B14F-4D97-AF65-F5344CB8AC3E}">
        <p14:creationId xmlns:p14="http://schemas.microsoft.com/office/powerpoint/2010/main" val="263433403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Title 26"/>
          <p:cNvSpPr>
            <a:spLocks noGrp="1"/>
          </p:cNvSpPr>
          <p:nvPr>
            <p:ph type="title"/>
          </p:nvPr>
        </p:nvSpPr>
        <p:spPr>
          <a:xfrm>
            <a:off x="730307" y="536668"/>
            <a:ext cx="9045261" cy="426848"/>
          </a:xfrm>
        </p:spPr>
        <p:txBody>
          <a:bodyPr/>
          <a:lstStyle/>
          <a:p>
            <a:r>
              <a:rPr lang="en-US" dirty="0"/>
              <a:t>Click to edit Master title style</a:t>
            </a:r>
          </a:p>
        </p:txBody>
      </p:sp>
      <p:sp>
        <p:nvSpPr>
          <p:cNvPr id="3" name="Content Placeholder 2"/>
          <p:cNvSpPr>
            <a:spLocks noGrp="1"/>
          </p:cNvSpPr>
          <p:nvPr>
            <p:ph sz="quarter" idx="12"/>
          </p:nvPr>
        </p:nvSpPr>
        <p:spPr>
          <a:xfrm>
            <a:off x="729436" y="1252341"/>
            <a:ext cx="10741811" cy="4761281"/>
          </a:xfrm>
        </p:spPr>
        <p:txBody>
          <a:bodyPr/>
          <a:lstStyle>
            <a:lvl1pPr>
              <a:spcBef>
                <a:spcPts val="1600"/>
              </a:spcBef>
              <a:defRPr/>
            </a:lvl1pPr>
            <a:lvl2pPr>
              <a:spcBef>
                <a:spcPts val="800"/>
              </a:spcBef>
              <a:defRPr>
                <a:latin typeface="+mn-lt"/>
              </a:defRPr>
            </a:lvl2pPr>
            <a:lvl3pPr>
              <a:spcBef>
                <a:spcPts val="800"/>
              </a:spcBef>
              <a:defRPr>
                <a:latin typeface="+mn-lt"/>
              </a:defRPr>
            </a:lvl3pPr>
            <a:lvl4pPr>
              <a:spcBef>
                <a:spcPts val="800"/>
              </a:spcBef>
              <a:defRPr>
                <a:latin typeface="+mn-lt"/>
              </a:defRPr>
            </a:lvl4pPr>
            <a:lvl5pPr>
              <a:spcBef>
                <a:spcPts val="800"/>
              </a:spcBef>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0"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2023 | amia.org</a:t>
            </a:r>
          </a:p>
        </p:txBody>
      </p:sp>
    </p:spTree>
    <p:extLst>
      <p:ext uri="{BB962C8B-B14F-4D97-AF65-F5344CB8AC3E}">
        <p14:creationId xmlns:p14="http://schemas.microsoft.com/office/powerpoint/2010/main" val="415637377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9437" y="536666"/>
            <a:ext cx="9046132" cy="426848"/>
          </a:xfr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4"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2023 | amia.org</a:t>
            </a:r>
          </a:p>
        </p:txBody>
      </p:sp>
    </p:spTree>
    <p:extLst>
      <p:ext uri="{BB962C8B-B14F-4D97-AF65-F5344CB8AC3E}">
        <p14:creationId xmlns:p14="http://schemas.microsoft.com/office/powerpoint/2010/main" val="14888703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8192" y="527980"/>
            <a:ext cx="9047377" cy="426848"/>
          </a:xfrm>
        </p:spPr>
        <p:txBody>
          <a:bodyPr/>
          <a:lstStyle/>
          <a:p>
            <a:r>
              <a:rPr lang="en-US" dirty="0"/>
              <a:t>Click to edit Master title style</a:t>
            </a:r>
          </a:p>
        </p:txBody>
      </p:sp>
      <p:sp>
        <p:nvSpPr>
          <p:cNvPr id="8" name="Content Placeholder 7"/>
          <p:cNvSpPr>
            <a:spLocks noGrp="1"/>
          </p:cNvSpPr>
          <p:nvPr>
            <p:ph sz="quarter" idx="12"/>
          </p:nvPr>
        </p:nvSpPr>
        <p:spPr>
          <a:xfrm>
            <a:off x="729439" y="1261024"/>
            <a:ext cx="5232452" cy="4752597"/>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3"/>
          </p:nvPr>
        </p:nvSpPr>
        <p:spPr>
          <a:xfrm>
            <a:off x="6191455" y="1261024"/>
            <a:ext cx="5232452" cy="4752597"/>
          </a:xfrm>
        </p:spPr>
        <p:txBody>
          <a:bodyPr/>
          <a:lstStyle>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11"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2023 | amia.org</a:t>
            </a:r>
          </a:p>
        </p:txBody>
      </p:sp>
    </p:spTree>
    <p:extLst>
      <p:ext uri="{BB962C8B-B14F-4D97-AF65-F5344CB8AC3E}">
        <p14:creationId xmlns:p14="http://schemas.microsoft.com/office/powerpoint/2010/main" val="293918597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chemeClr val="bg1"/>
              </a:solidFill>
              <a:latin typeface="Roboto Regular"/>
              <a:cs typeface="Roboto Regular"/>
            </a:endParaRPr>
          </a:p>
        </p:txBody>
      </p:sp>
      <p:sp>
        <p:nvSpPr>
          <p:cNvPr id="5" name="Rectangle 4"/>
          <p:cNvSpPr/>
          <p:nvPr userDrawn="1"/>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2" name="Title 1"/>
          <p:cNvSpPr>
            <a:spLocks noGrp="1"/>
          </p:cNvSpPr>
          <p:nvPr>
            <p:ph type="title"/>
          </p:nvPr>
        </p:nvSpPr>
        <p:spPr>
          <a:xfrm>
            <a:off x="729441" y="3676783"/>
            <a:ext cx="5645960" cy="393954"/>
          </a:xfrm>
        </p:spPr>
        <p:txBody>
          <a:bodyPr anchor="ctr"/>
          <a:lstStyle>
            <a:lvl1pPr>
              <a:defRPr sz="320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333"/>
          </a:p>
        </p:txBody>
      </p:sp>
      <p:sp>
        <p:nvSpPr>
          <p:cNvPr id="4" name="Footer Placeholder 3"/>
          <p:cNvSpPr>
            <a:spLocks noGrp="1"/>
          </p:cNvSpPr>
          <p:nvPr>
            <p:ph type="ftr" sz="quarter" idx="11"/>
          </p:nvPr>
        </p:nvSpPr>
        <p:spPr>
          <a:xfrm>
            <a:off x="728186" y="6493934"/>
            <a:ext cx="5647215" cy="137601"/>
          </a:xfrm>
        </p:spPr>
        <p:txBody>
          <a:bodyPr/>
          <a:lstStyle>
            <a:lvl1pPr>
              <a:defRPr>
                <a:solidFill>
                  <a:schemeClr val="accent2"/>
                </a:solidFill>
              </a:defRPr>
            </a:lvl1pPr>
          </a:lstStyle>
          <a:p>
            <a:r>
              <a:rPr lang="en-US" dirty="0"/>
              <a:t>AMIA 2023 | amia.org</a:t>
            </a:r>
          </a:p>
        </p:txBody>
      </p:sp>
      <p:sp>
        <p:nvSpPr>
          <p:cNvPr id="7" name="Text Placeholder 6"/>
          <p:cNvSpPr>
            <a:spLocks noGrp="1"/>
          </p:cNvSpPr>
          <p:nvPr>
            <p:ph type="body" sz="quarter" idx="12"/>
          </p:nvPr>
        </p:nvSpPr>
        <p:spPr>
          <a:xfrm>
            <a:off x="728134" y="4085168"/>
            <a:ext cx="5649348" cy="493891"/>
          </a:xfrm>
        </p:spPr>
        <p:txBody>
          <a:bodyPr anchor="ctr"/>
          <a:lstStyle>
            <a:lvl1pPr>
              <a:defRPr sz="2400"/>
            </a:lvl1pPr>
          </a:lstStyle>
          <a:p>
            <a:pPr lvl="0"/>
            <a:r>
              <a:rPr lang="en-US" dirty="0"/>
              <a:t>Click to edit Master text styles</a:t>
            </a:r>
          </a:p>
        </p:txBody>
      </p:sp>
      <p:sp>
        <p:nvSpPr>
          <p:cNvPr id="9" name="Text Placeholder 8"/>
          <p:cNvSpPr>
            <a:spLocks noGrp="1"/>
          </p:cNvSpPr>
          <p:nvPr>
            <p:ph type="body" sz="quarter" idx="13" hasCustomPrompt="1"/>
          </p:nvPr>
        </p:nvSpPr>
        <p:spPr>
          <a:xfrm>
            <a:off x="728134" y="4582909"/>
            <a:ext cx="5649348" cy="405371"/>
          </a:xfrm>
        </p:spPr>
        <p:txBody>
          <a:bodyPr anchor="ctr"/>
          <a:lstStyle>
            <a:lvl1pPr algn="l">
              <a:defRPr sz="1600">
                <a:solidFill>
                  <a:schemeClr val="accent2"/>
                </a:solidFill>
              </a:defRPr>
            </a:lvl1pPr>
          </a:lstStyle>
          <a:p>
            <a:pPr lvl="0"/>
            <a:r>
              <a:rPr lang="en-US" dirty="0"/>
              <a:t>CLICK TO EDIT MASTER TEXT STYLES</a:t>
            </a:r>
          </a:p>
        </p:txBody>
      </p:sp>
      <p:sp>
        <p:nvSpPr>
          <p:cNvPr id="11" name="Text Placeholder 10"/>
          <p:cNvSpPr>
            <a:spLocks noGrp="1"/>
          </p:cNvSpPr>
          <p:nvPr>
            <p:ph type="body" sz="quarter" idx="14"/>
          </p:nvPr>
        </p:nvSpPr>
        <p:spPr>
          <a:xfrm>
            <a:off x="728134" y="5368896"/>
            <a:ext cx="5649348" cy="414867"/>
          </a:xfrm>
        </p:spPr>
        <p:txBody>
          <a:bodyPr anchor="ctr"/>
          <a:lstStyle>
            <a:lvl1pPr>
              <a:defRPr sz="1600" b="1">
                <a:solidFill>
                  <a:schemeClr val="accent1"/>
                </a:solidFill>
              </a:defRPr>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39840" y="3429812"/>
            <a:ext cx="120112" cy="231377"/>
          </a:xfrm>
          <a:prstGeom prst="rect">
            <a:avLst/>
          </a:prstGeom>
        </p:spPr>
      </p:pic>
      <p:sp>
        <p:nvSpPr>
          <p:cNvPr id="8" name="Rectangle 7"/>
          <p:cNvSpPr/>
          <p:nvPr userDrawn="1"/>
        </p:nvSpPr>
        <p:spPr>
          <a:xfrm>
            <a:off x="7851656" y="3354899"/>
            <a:ext cx="2698687" cy="1813060"/>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cs typeface="Roboto Regular"/>
            </a:endParaRPr>
          </a:p>
          <a:p>
            <a:pPr>
              <a:spcBef>
                <a:spcPts val="1333"/>
              </a:spcBef>
            </a:pPr>
            <a:r>
              <a:rPr lang="en-US" sz="2133" b="0" dirty="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80022" y="3907747"/>
            <a:ext cx="247940" cy="247940"/>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99539" y="4389769"/>
            <a:ext cx="200716" cy="200716"/>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99539" y="4921395"/>
            <a:ext cx="253999" cy="253999"/>
          </a:xfrm>
          <a:prstGeom prst="rect">
            <a:avLst/>
          </a:prstGeom>
        </p:spPr>
      </p:pic>
      <p:sp>
        <p:nvSpPr>
          <p:cNvPr id="14" name="Rectangle 13"/>
          <p:cNvSpPr/>
          <p:nvPr userDrawn="1"/>
        </p:nvSpPr>
        <p:spPr>
          <a:xfrm>
            <a:off x="7851655" y="5368896"/>
            <a:ext cx="2205732" cy="328231"/>
          </a:xfrm>
          <a:prstGeom prst="rect">
            <a:avLst/>
          </a:prstGeom>
        </p:spPr>
        <p:txBody>
          <a:bodyPr wrap="square" lIns="0" tIns="0" rIns="0" bIns="0">
            <a:spAutoFit/>
          </a:bodyPr>
          <a:lstStyle/>
          <a:p>
            <a:r>
              <a:rPr lang="en-US" sz="2133" b="1" kern="1200" dirty="0">
                <a:solidFill>
                  <a:schemeClr val="accent1"/>
                </a:solidFill>
                <a:latin typeface="+mn-lt"/>
                <a:ea typeface="MS PGothic" pitchFamily="34" charset="-128"/>
                <a:cs typeface="Roboto Regular"/>
              </a:rPr>
              <a:t>#WhyInformatics</a:t>
            </a:r>
            <a:endParaRPr lang="en-US" sz="2133" b="1" dirty="0">
              <a:solidFill>
                <a:schemeClr val="accent1"/>
              </a:solidFill>
              <a:latin typeface="+mn-lt"/>
              <a:cs typeface="Roboto Regular"/>
            </a:endParaRPr>
          </a:p>
        </p:txBody>
      </p:sp>
    </p:spTree>
    <p:extLst>
      <p:ext uri="{BB962C8B-B14F-4D97-AF65-F5344CB8AC3E}">
        <p14:creationId xmlns:p14="http://schemas.microsoft.com/office/powerpoint/2010/main" val="25981252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5" name="Rectangle 24"/>
          <p:cNvSpPr/>
          <p:nvPr userDrawn="1"/>
        </p:nvSpPr>
        <p:spPr>
          <a:xfrm>
            <a:off x="0" y="0"/>
            <a:ext cx="12192000" cy="6858000"/>
          </a:xfrm>
          <a:prstGeom prst="rect">
            <a:avLst/>
          </a:prstGeom>
          <a:solidFill>
            <a:schemeClr val="bg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chemeClr val="bg1"/>
              </a:solidFill>
              <a:latin typeface="Roboto Regular"/>
              <a:cs typeface="Roboto Regular"/>
            </a:endParaRPr>
          </a:p>
        </p:txBody>
      </p:sp>
      <p:sp>
        <p:nvSpPr>
          <p:cNvPr id="5" name="Rectangle 4"/>
          <p:cNvSpPr/>
          <p:nvPr userDrawn="1"/>
        </p:nvSpPr>
        <p:spPr>
          <a:xfrm>
            <a:off x="7014291" y="0"/>
            <a:ext cx="5177709" cy="6858000"/>
          </a:xfrm>
          <a:prstGeom prst="rect">
            <a:avLst/>
          </a:prstGeom>
          <a:solidFill>
            <a:schemeClr val="accent2"/>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121920" tIns="121920" bIns="121920" rtlCol="0" anchor="t"/>
          <a:lstStyle/>
          <a:p>
            <a:pPr algn="ctr"/>
            <a:endParaRPr lang="en-US" sz="1600" dirty="0" err="1">
              <a:solidFill>
                <a:srgbClr val="FFFFFF"/>
              </a:solidFill>
              <a:latin typeface="Roboto Regular"/>
              <a:cs typeface="Roboto Regular"/>
            </a:endParaRPr>
          </a:p>
        </p:txBody>
      </p:sp>
      <p:pic>
        <p:nvPicPr>
          <p:cNvPr id="24" name="Picture 23" descr="speaker.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3012723"/>
          </a:xfrm>
          <a:prstGeom prst="rect">
            <a:avLst/>
          </a:prstGeom>
        </p:spPr>
      </p:pic>
      <p:sp>
        <p:nvSpPr>
          <p:cNvPr id="3" name="Slide Number Placeholder 2"/>
          <p:cNvSpPr>
            <a:spLocks noGrp="1"/>
          </p:cNvSpPr>
          <p:nvPr>
            <p:ph type="sldNum" sz="quarter" idx="10"/>
          </p:nvPr>
        </p:nvSpPr>
        <p:spPr/>
        <p:txBody>
          <a:bodyPr/>
          <a:lstStyle>
            <a:lvl1pPr>
              <a:defRPr>
                <a:solidFill>
                  <a:schemeClr val="bg1"/>
                </a:solidFill>
              </a:defRPr>
            </a:lvl1pPr>
          </a:lstStyle>
          <a:p>
            <a:fld id="{42C32FFB-F9AE-46F0-A233-A2E628258990}" type="slidenum">
              <a:rPr lang="en-US" smtClean="0"/>
              <a:pPr/>
              <a:t>‹#›</a:t>
            </a:fld>
            <a:endParaRPr lang="en-US" sz="1333"/>
          </a:p>
        </p:txBody>
      </p:sp>
      <p:sp>
        <p:nvSpPr>
          <p:cNvPr id="4" name="Footer Placeholder 3"/>
          <p:cNvSpPr>
            <a:spLocks noGrp="1"/>
          </p:cNvSpPr>
          <p:nvPr>
            <p:ph type="ftr" sz="quarter" idx="11"/>
          </p:nvPr>
        </p:nvSpPr>
        <p:spPr>
          <a:xfrm>
            <a:off x="728186" y="6493934"/>
            <a:ext cx="5647215" cy="137601"/>
          </a:xfrm>
        </p:spPr>
        <p:txBody>
          <a:bodyPr/>
          <a:lstStyle>
            <a:lvl1pPr>
              <a:defRPr>
                <a:solidFill>
                  <a:schemeClr val="accent2"/>
                </a:solidFill>
              </a:defRPr>
            </a:lvl1pPr>
          </a:lstStyle>
          <a:p>
            <a:r>
              <a:rPr lang="en-US" dirty="0"/>
              <a:t>AMIA 2023 | amia.org</a:t>
            </a:r>
          </a:p>
        </p:txBody>
      </p:sp>
      <p:sp>
        <p:nvSpPr>
          <p:cNvPr id="7" name="Text Placeholder 6"/>
          <p:cNvSpPr>
            <a:spLocks noGrp="1"/>
          </p:cNvSpPr>
          <p:nvPr>
            <p:ph type="body" sz="quarter" idx="12"/>
          </p:nvPr>
        </p:nvSpPr>
        <p:spPr>
          <a:xfrm>
            <a:off x="728134" y="3164663"/>
            <a:ext cx="5649348" cy="2950235"/>
          </a:xfrm>
        </p:spPr>
        <p:txBody>
          <a:bodyPr anchor="ctr"/>
          <a:lstStyle>
            <a:lvl1pPr>
              <a:defRPr sz="2400"/>
            </a:lvl1pPr>
          </a:lstStyle>
          <a:p>
            <a:pPr lvl="0"/>
            <a:r>
              <a:rPr lang="en-US" dirty="0"/>
              <a:t>Click to edit Master text styles</a:t>
            </a:r>
          </a:p>
        </p:txBody>
      </p:sp>
      <p:pic>
        <p:nvPicPr>
          <p:cNvPr id="12" name="Picture 11" descr="amia-logo_color.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86496" y="2464552"/>
            <a:ext cx="2302725" cy="584064"/>
          </a:xfrm>
          <a:prstGeom prst="rect">
            <a:avLst/>
          </a:prstGeom>
        </p:spPr>
      </p:pic>
      <p:pic>
        <p:nvPicPr>
          <p:cNvPr id="6" name="Picture 5" descr="fb.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539840" y="3429812"/>
            <a:ext cx="120112" cy="231377"/>
          </a:xfrm>
          <a:prstGeom prst="rect">
            <a:avLst/>
          </a:prstGeom>
        </p:spPr>
      </p:pic>
      <p:sp>
        <p:nvSpPr>
          <p:cNvPr id="8" name="Rectangle 7"/>
          <p:cNvSpPr/>
          <p:nvPr userDrawn="1"/>
        </p:nvSpPr>
        <p:spPr>
          <a:xfrm>
            <a:off x="7851656" y="3354899"/>
            <a:ext cx="2698687" cy="1813060"/>
          </a:xfrm>
          <a:prstGeom prst="rect">
            <a:avLst/>
          </a:prstGeom>
        </p:spPr>
        <p:txBody>
          <a:bodyPr wrap="none" lIns="0" tIns="0" rIns="0" bIns="0">
            <a:spAutoFit/>
          </a:bodyPr>
          <a:lstStyle/>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cs typeface="Roboto Regular"/>
            </a:endParaRPr>
          </a:p>
          <a:p>
            <a:pPr>
              <a:spcBef>
                <a:spcPts val="1333"/>
              </a:spcBef>
            </a:pPr>
            <a:r>
              <a:rPr lang="en-US" sz="2133" b="0" dirty="0">
                <a:solidFill>
                  <a:schemeClr val="tx1"/>
                </a:solidFill>
                <a:latin typeface="+mn-lt"/>
                <a:cs typeface="Roboto Regular"/>
              </a:rPr>
              <a:t>@AMIAinformatics</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Official Group of AMIA</a:t>
            </a:r>
          </a:p>
          <a:p>
            <a:pPr marL="0" marR="0" indent="0" algn="l" defTabSz="1219170" rtl="0" eaLnBrk="1" fontAlgn="base" latinLnBrk="0" hangingPunct="1">
              <a:lnSpc>
                <a:spcPct val="100000"/>
              </a:lnSpc>
              <a:spcBef>
                <a:spcPts val="1333"/>
              </a:spcBef>
              <a:spcAft>
                <a:spcPct val="0"/>
              </a:spcAft>
              <a:buClrTx/>
              <a:buSzTx/>
              <a:buFontTx/>
              <a:buNone/>
              <a:tabLst/>
              <a:defRPr/>
            </a:pPr>
            <a:r>
              <a:rPr lang="en-US" sz="2133" b="0" dirty="0">
                <a:solidFill>
                  <a:schemeClr val="tx1"/>
                </a:solidFill>
                <a:latin typeface="+mn-lt"/>
              </a:rPr>
              <a:t>@</a:t>
            </a:r>
            <a:r>
              <a:rPr lang="en-US" sz="2133" b="0" dirty="0" err="1">
                <a:solidFill>
                  <a:schemeClr val="tx1"/>
                </a:solidFill>
                <a:latin typeface="+mn-lt"/>
              </a:rPr>
              <a:t>AMIAInformatics</a:t>
            </a:r>
            <a:endParaRPr lang="en-US" sz="2133" b="0" dirty="0">
              <a:solidFill>
                <a:schemeClr val="tx1"/>
              </a:solidFill>
              <a:latin typeface="+mn-lt"/>
            </a:endParaRPr>
          </a:p>
        </p:txBody>
      </p:sp>
      <p:pic>
        <p:nvPicPr>
          <p:cNvPr id="10" name="Picture 9" descr="twitter-xxl.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480022" y="3907747"/>
            <a:ext cx="247940" cy="247940"/>
          </a:xfrm>
          <a:prstGeom prst="rect">
            <a:avLst/>
          </a:prstGeom>
        </p:spPr>
      </p:pic>
      <p:pic>
        <p:nvPicPr>
          <p:cNvPr id="18" name="Picture 17" descr="linkedin-51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7499539" y="4389769"/>
            <a:ext cx="200716" cy="200716"/>
          </a:xfrm>
          <a:prstGeom prst="rect">
            <a:avLst/>
          </a:prstGeom>
        </p:spPr>
      </p:pic>
      <p:pic>
        <p:nvPicPr>
          <p:cNvPr id="19" name="Picture 18" descr="youtube-xxl.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99539" y="4921395"/>
            <a:ext cx="253999" cy="253999"/>
          </a:xfrm>
          <a:prstGeom prst="rect">
            <a:avLst/>
          </a:prstGeom>
        </p:spPr>
      </p:pic>
      <p:sp>
        <p:nvSpPr>
          <p:cNvPr id="14" name="Rectangle 13"/>
          <p:cNvSpPr/>
          <p:nvPr userDrawn="1"/>
        </p:nvSpPr>
        <p:spPr>
          <a:xfrm>
            <a:off x="7851655" y="5368896"/>
            <a:ext cx="2205732" cy="328231"/>
          </a:xfrm>
          <a:prstGeom prst="rect">
            <a:avLst/>
          </a:prstGeom>
        </p:spPr>
        <p:txBody>
          <a:bodyPr wrap="square" lIns="0" tIns="0" rIns="0" bIns="0">
            <a:spAutoFit/>
          </a:bodyPr>
          <a:lstStyle/>
          <a:p>
            <a:r>
              <a:rPr lang="en-US" sz="2133" b="1" kern="1200" dirty="0">
                <a:solidFill>
                  <a:schemeClr val="accent1"/>
                </a:solidFill>
                <a:latin typeface="+mn-lt"/>
                <a:ea typeface="MS PGothic" pitchFamily="34" charset="-128"/>
                <a:cs typeface="Roboto Regular"/>
              </a:rPr>
              <a:t>#WhyInformatics</a:t>
            </a:r>
            <a:endParaRPr lang="en-US" sz="2133" b="1" dirty="0">
              <a:solidFill>
                <a:schemeClr val="accent1"/>
              </a:solidFill>
              <a:latin typeface="+mn-lt"/>
              <a:cs typeface="Roboto Regular"/>
            </a:endParaRPr>
          </a:p>
        </p:txBody>
      </p:sp>
    </p:spTree>
    <p:extLst>
      <p:ext uri="{BB962C8B-B14F-4D97-AF65-F5344CB8AC3E}">
        <p14:creationId xmlns:p14="http://schemas.microsoft.com/office/powerpoint/2010/main" val="395460430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A2FD24-5C33-4ABE-9E47-776F9451288A}"/>
              </a:ext>
            </a:extLst>
          </p:cNvPr>
          <p:cNvSpPr>
            <a:spLocks noGrp="1"/>
          </p:cNvSpPr>
          <p:nvPr>
            <p:ph type="sldNum" sz="quarter" idx="10"/>
          </p:nvPr>
        </p:nvSpPr>
        <p:spPr/>
        <p:txBody>
          <a:bodyPr/>
          <a:lstStyle/>
          <a:p>
            <a:fld id="{42C32FFB-F9AE-46F0-A233-A2E628258990}" type="slidenum">
              <a:rPr lang="en-US" smtClean="0"/>
              <a:pPr/>
              <a:t>‹#›</a:t>
            </a:fld>
            <a:endParaRPr lang="en-US" sz="1333"/>
          </a:p>
        </p:txBody>
      </p:sp>
      <p:sp>
        <p:nvSpPr>
          <p:cNvPr id="3" name="Footer Placeholder 2">
            <a:extLst>
              <a:ext uri="{FF2B5EF4-FFF2-40B4-BE49-F238E27FC236}">
                <a16:creationId xmlns:a16="http://schemas.microsoft.com/office/drawing/2014/main" id="{44EE8E17-3968-4C4F-85D8-598F43ADDCCD}"/>
              </a:ext>
            </a:extLst>
          </p:cNvPr>
          <p:cNvSpPr>
            <a:spLocks noGrp="1"/>
          </p:cNvSpPr>
          <p:nvPr>
            <p:ph type="ftr" sz="quarter" idx="11"/>
          </p:nvPr>
        </p:nvSpPr>
        <p:spPr/>
        <p:txBody>
          <a:bodyPr/>
          <a:lstStyle/>
          <a:p>
            <a:r>
              <a:rPr lang="en-US" dirty="0"/>
              <a:t>AMIA 2023 | amia.org</a:t>
            </a:r>
          </a:p>
        </p:txBody>
      </p:sp>
    </p:spTree>
    <p:extLst>
      <p:ext uri="{BB962C8B-B14F-4D97-AF65-F5344CB8AC3E}">
        <p14:creationId xmlns:p14="http://schemas.microsoft.com/office/powerpoint/2010/main" val="24815502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nchor="ctr"/>
          <a:lstStyle/>
          <a:p>
            <a:r>
              <a:rPr lang="en-US" dirty="0"/>
              <a:t>Click to edit Master title style</a:t>
            </a:r>
          </a:p>
        </p:txBody>
      </p:sp>
      <p:sp>
        <p:nvSpPr>
          <p:cNvPr id="3" name="Content Placeholder 2"/>
          <p:cNvSpPr>
            <a:spLocks noGrp="1"/>
          </p:cNvSpPr>
          <p:nvPr>
            <p:ph idx="1"/>
          </p:nvPr>
        </p:nvSpPr>
        <p:spPr>
          <a:xfrm>
            <a:off x="581192" y="2340864"/>
            <a:ext cx="11029615" cy="3634486"/>
          </a:xfrm>
        </p:spPr>
        <p:txBody>
          <a:bodyPr anchor="t"/>
          <a:lstStyle>
            <a:lvl1pPr marL="342900" indent="-342900">
              <a:lnSpc>
                <a:spcPct val="150000"/>
              </a:lnSpc>
              <a:spcBef>
                <a:spcPts val="600"/>
              </a:spcBef>
              <a:buFont typeface="+mj-lt"/>
              <a:buAutoNum type="arabicPeriod"/>
              <a:defRPr/>
            </a:lvl1pPr>
            <a:lvl2pPr>
              <a:lnSpc>
                <a:spcPct val="150000"/>
              </a:lnSpc>
              <a:spcBef>
                <a:spcPts val="600"/>
              </a:spcBef>
              <a:defRPr/>
            </a:lvl2pPr>
            <a:lvl3pPr>
              <a:lnSpc>
                <a:spcPct val="150000"/>
              </a:lnSpc>
              <a:spcBef>
                <a:spcPts val="600"/>
              </a:spcBef>
              <a:defRPr/>
            </a:lvl3pPr>
            <a:lvl4pPr>
              <a:lnSpc>
                <a:spcPct val="150000"/>
              </a:lnSpc>
              <a:spcBef>
                <a:spcPts val="600"/>
              </a:spcBef>
              <a:defRPr/>
            </a:lvl4pPr>
            <a:lvl5pPr>
              <a:lnSpc>
                <a:spcPct val="15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2/24/24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976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Line 9"/>
          <p:cNvSpPr>
            <a:spLocks noChangeShapeType="1"/>
          </p:cNvSpPr>
          <p:nvPr/>
        </p:nvSpPr>
        <p:spPr bwMode="auto">
          <a:xfrm>
            <a:off x="738120" y="1049359"/>
            <a:ext cx="10712475" cy="0"/>
          </a:xfrm>
          <a:prstGeom prst="line">
            <a:avLst/>
          </a:prstGeom>
          <a:noFill/>
          <a:ln w="12700" cmpd="sng">
            <a:solidFill>
              <a:schemeClr val="accent2"/>
            </a:solidFill>
            <a:round/>
            <a:headEnd/>
            <a:tailEnd/>
          </a:ln>
        </p:spPr>
        <p:txBody>
          <a:bodyPr wrap="none" anchor="ctr"/>
          <a:lstStyle/>
          <a:p>
            <a:pPr>
              <a:defRPr/>
            </a:pPr>
            <a:endParaRPr lang="en-US" sz="2400">
              <a:latin typeface="Arial" pitchFamily="-109" charset="0"/>
            </a:endParaRPr>
          </a:p>
        </p:txBody>
      </p:sp>
      <p:sp>
        <p:nvSpPr>
          <p:cNvPr id="1028" name="Rectangle 2"/>
          <p:cNvSpPr>
            <a:spLocks noGrp="1" noChangeArrowheads="1"/>
          </p:cNvSpPr>
          <p:nvPr>
            <p:ph type="title"/>
          </p:nvPr>
        </p:nvSpPr>
        <p:spPr bwMode="auto">
          <a:xfrm>
            <a:off x="729440" y="532741"/>
            <a:ext cx="9036976" cy="426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dirty="0"/>
          </a:p>
        </p:txBody>
      </p:sp>
      <p:sp>
        <p:nvSpPr>
          <p:cNvPr id="1029" name="Rectangle 3"/>
          <p:cNvSpPr>
            <a:spLocks noGrp="1" noChangeArrowheads="1"/>
          </p:cNvSpPr>
          <p:nvPr>
            <p:ph type="body" idx="1"/>
          </p:nvPr>
        </p:nvSpPr>
        <p:spPr bwMode="auto">
          <a:xfrm>
            <a:off x="729438" y="1252341"/>
            <a:ext cx="10741812" cy="4761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a:t>
            </a:r>
            <a:r>
              <a:rPr lang="en-US" b="0" dirty="0"/>
              <a:t>ifth level</a:t>
            </a:r>
            <a:endParaRPr kumimoji="0" lang="en-US" sz="1867" b="0" i="0" u="none" strike="noStrike" kern="0" cap="none" spc="0" normalizeH="0" baseline="0" noProof="0" dirty="0">
              <a:ln>
                <a:noFill/>
              </a:ln>
              <a:solidFill>
                <a:srgbClr val="727274"/>
              </a:solidFill>
              <a:effectLst/>
              <a:uLnTx/>
              <a:uFillTx/>
              <a:latin typeface="+mn-lt"/>
              <a:ea typeface="ＭＳ Ｐゴシック"/>
            </a:endParaRPr>
          </a:p>
        </p:txBody>
      </p:sp>
      <p:sp>
        <p:nvSpPr>
          <p:cNvPr id="1030" name="Rectangle 6"/>
          <p:cNvSpPr>
            <a:spLocks noGrp="1" noChangeArrowheads="1"/>
          </p:cNvSpPr>
          <p:nvPr>
            <p:ph type="sldNum" sz="quarter" idx="4"/>
          </p:nvPr>
        </p:nvSpPr>
        <p:spPr bwMode="auto">
          <a:xfrm>
            <a:off x="8927855" y="6493423"/>
            <a:ext cx="2540000" cy="184666"/>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lvl1pPr algn="r" eaLnBrk="0" hangingPunct="0">
              <a:defRPr sz="1200" b="1">
                <a:solidFill>
                  <a:srgbClr val="FFFFFF"/>
                </a:solidFill>
                <a:latin typeface="Roboto Regular"/>
                <a:cs typeface="Roboto Regular"/>
              </a:defRPr>
            </a:lvl1pPr>
          </a:lstStyle>
          <a:p>
            <a:fld id="{42C32FFB-F9AE-46F0-A233-A2E628258990}" type="slidenum">
              <a:rPr lang="en-US" smtClean="0"/>
              <a:pPr/>
              <a:t>‹#›</a:t>
            </a:fld>
            <a:endParaRPr lang="en-US" sz="1333"/>
          </a:p>
        </p:txBody>
      </p:sp>
      <p:sp>
        <p:nvSpPr>
          <p:cNvPr id="8" name="Rectangle 5"/>
          <p:cNvSpPr>
            <a:spLocks noGrp="1" noChangeArrowheads="1"/>
          </p:cNvSpPr>
          <p:nvPr>
            <p:ph type="ftr" sz="quarter" idx="3"/>
          </p:nvPr>
        </p:nvSpPr>
        <p:spPr>
          <a:xfrm>
            <a:off x="728185" y="6493422"/>
            <a:ext cx="6705600" cy="138113"/>
          </a:xfrm>
          <a:prstGeom prst="rect">
            <a:avLst/>
          </a:prstGeom>
        </p:spPr>
        <p:txBody>
          <a:bodyPr vert="horz" wrap="square" lIns="0" tIns="0" rIns="0" bIns="0" numCol="1" anchor="ctr" anchorCtr="0" compatLnSpc="1">
            <a:prstTxWarp prst="textNoShape">
              <a:avLst/>
            </a:prstTxWarp>
          </a:bodyPr>
          <a:lstStyle>
            <a:lvl1pPr>
              <a:defRPr sz="1200" b="1">
                <a:solidFill>
                  <a:srgbClr val="FFFFFF"/>
                </a:solidFill>
                <a:latin typeface="Roboto Regular"/>
                <a:cs typeface="Roboto Regular"/>
              </a:defRPr>
            </a:lvl1pPr>
          </a:lstStyle>
          <a:p>
            <a:r>
              <a:rPr lang="en-US" dirty="0"/>
              <a:t>AMIA 2023 | amia.org</a:t>
            </a:r>
          </a:p>
        </p:txBody>
      </p:sp>
      <p:pic>
        <p:nvPicPr>
          <p:cNvPr id="7" name="Picture 6" descr="amia-logo_color.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9967784" y="512561"/>
            <a:ext cx="1510269" cy="383065"/>
          </a:xfrm>
          <a:prstGeom prst="rect">
            <a:avLst/>
          </a:prstGeom>
        </p:spPr>
      </p:pic>
    </p:spTree>
    <p:extLst>
      <p:ext uri="{BB962C8B-B14F-4D97-AF65-F5344CB8AC3E}">
        <p14:creationId xmlns:p14="http://schemas.microsoft.com/office/powerpoint/2010/main" val="3590159531"/>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30" r:id="rId8"/>
    <p:sldLayoutId id="2147484632" r:id="rId9"/>
  </p:sldLayoutIdLst>
  <p:hf sldNum="0" hdr="0" ftr="0" dt="0"/>
  <p:txStyles>
    <p:titleStyle>
      <a:lvl1pPr algn="l" rtl="0" eaLnBrk="1" fontAlgn="base" hangingPunct="1">
        <a:lnSpc>
          <a:spcPct val="80000"/>
        </a:lnSpc>
        <a:spcBef>
          <a:spcPct val="0"/>
        </a:spcBef>
        <a:spcAft>
          <a:spcPct val="0"/>
        </a:spcAft>
        <a:defRPr sz="3467" b="1" i="0">
          <a:solidFill>
            <a:schemeClr val="accent1"/>
          </a:solidFill>
          <a:latin typeface="+mj-lt"/>
          <a:ea typeface="MS PGothic" pitchFamily="34" charset="-128"/>
          <a:cs typeface="Roboto Regular"/>
        </a:defRPr>
      </a:lvl1pPr>
      <a:lvl2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2pPr>
      <a:lvl3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3pPr>
      <a:lvl4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4pPr>
      <a:lvl5pPr algn="l" rtl="0" eaLnBrk="1" fontAlgn="base" hangingPunct="1">
        <a:lnSpc>
          <a:spcPct val="90000"/>
        </a:lnSpc>
        <a:spcBef>
          <a:spcPct val="0"/>
        </a:spcBef>
        <a:spcAft>
          <a:spcPct val="0"/>
        </a:spcAft>
        <a:defRPr sz="3733">
          <a:solidFill>
            <a:schemeClr val="bg1"/>
          </a:solidFill>
          <a:latin typeface="Calibri" pitchFamily="34" charset="0"/>
          <a:ea typeface="MS PGothic" pitchFamily="34" charset="-128"/>
          <a:cs typeface="MS PGothic" charset="0"/>
        </a:defRPr>
      </a:lvl5pPr>
      <a:lvl6pPr marL="609585"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6pPr>
      <a:lvl7pPr marL="1219170"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7pPr>
      <a:lvl8pPr marL="1828754"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8pPr>
      <a:lvl9pPr marL="2438339" algn="l" rtl="0" eaLnBrk="1" fontAlgn="base" hangingPunct="1">
        <a:lnSpc>
          <a:spcPct val="90000"/>
        </a:lnSpc>
        <a:spcBef>
          <a:spcPct val="0"/>
        </a:spcBef>
        <a:spcAft>
          <a:spcPct val="0"/>
        </a:spcAft>
        <a:defRPr sz="4000">
          <a:solidFill>
            <a:schemeClr val="bg1"/>
          </a:solidFill>
          <a:latin typeface="Century Gothic" pitchFamily="-109" charset="0"/>
          <a:ea typeface="ＭＳ Ｐゴシック" pitchFamily="-109" charset="-128"/>
          <a:cs typeface="ＭＳ Ｐゴシック" pitchFamily="-109" charset="-128"/>
        </a:defRPr>
      </a:lvl9pPr>
    </p:titleStyle>
    <p:bodyStyle>
      <a:lvl1pPr marL="0" indent="0" algn="l" rtl="0" eaLnBrk="1" fontAlgn="base" hangingPunct="1">
        <a:spcBef>
          <a:spcPts val="1600"/>
        </a:spcBef>
        <a:spcAft>
          <a:spcPct val="0"/>
        </a:spcAft>
        <a:defRPr sz="2400">
          <a:solidFill>
            <a:schemeClr val="tx1"/>
          </a:solidFill>
          <a:latin typeface="+mn-lt"/>
          <a:ea typeface="MS PGothic" pitchFamily="34" charset="-128"/>
          <a:cs typeface="Roboto Regular"/>
        </a:defRPr>
      </a:lvl1pPr>
      <a:lvl2pPr marL="670543" indent="-304792" algn="l" rtl="0" eaLnBrk="1" fontAlgn="base" hangingPunct="1">
        <a:spcBef>
          <a:spcPts val="800"/>
        </a:spcBef>
        <a:spcAft>
          <a:spcPct val="0"/>
        </a:spcAft>
        <a:buClr>
          <a:schemeClr val="accent1"/>
        </a:buClr>
        <a:buFont typeface="Arial"/>
        <a:buChar char="•"/>
        <a:defRPr sz="1867">
          <a:solidFill>
            <a:schemeClr val="accent2">
              <a:lumMod val="75000"/>
            </a:schemeClr>
          </a:solidFill>
          <a:latin typeface="Roboto Regular"/>
          <a:ea typeface="MS PGothic" pitchFamily="34" charset="-128"/>
          <a:cs typeface="Roboto Regular"/>
        </a:defRPr>
      </a:lvl2pPr>
      <a:lvl3pPr marL="1219170" indent="-304792" algn="l" rtl="0" eaLnBrk="1" fontAlgn="base" hangingPunct="1">
        <a:spcBef>
          <a:spcPts val="800"/>
        </a:spcBef>
        <a:spcAft>
          <a:spcPct val="0"/>
        </a:spcAft>
        <a:buClr>
          <a:schemeClr val="accent4"/>
        </a:buClr>
        <a:buFont typeface="Arial"/>
        <a:buChar char="•"/>
        <a:defRPr sz="1600">
          <a:solidFill>
            <a:schemeClr val="accent2">
              <a:lumMod val="75000"/>
            </a:schemeClr>
          </a:solidFill>
          <a:latin typeface="Roboto Regular"/>
          <a:ea typeface="MS PGothic" pitchFamily="34" charset="-128"/>
          <a:cs typeface="Roboto Regular"/>
        </a:defRPr>
      </a:lvl3pPr>
      <a:lvl4pPr marL="1767796" indent="-304792" algn="l" rtl="0" eaLnBrk="1" fontAlgn="base" hangingPunct="1">
        <a:spcBef>
          <a:spcPts val="800"/>
        </a:spcBef>
        <a:spcAft>
          <a:spcPct val="0"/>
        </a:spcAft>
        <a:buClr>
          <a:schemeClr val="accent5"/>
        </a:buClr>
        <a:buFont typeface="Arial"/>
        <a:buChar char="•"/>
        <a:defRPr sz="1467" baseline="0">
          <a:solidFill>
            <a:schemeClr val="accent2">
              <a:lumMod val="75000"/>
            </a:schemeClr>
          </a:solidFill>
          <a:latin typeface="Roboto Regular"/>
          <a:ea typeface="MS PGothic" pitchFamily="34" charset="-128"/>
          <a:cs typeface="Roboto Regular"/>
        </a:defRPr>
      </a:lvl4pPr>
      <a:lvl5pPr marL="2316422" marR="0" indent="-304792" algn="l" defTabSz="1219170" rtl="0" eaLnBrk="1" fontAlgn="base" latinLnBrk="0" hangingPunct="1">
        <a:lnSpc>
          <a:spcPct val="100000"/>
        </a:lnSpc>
        <a:spcBef>
          <a:spcPts val="800"/>
        </a:spcBef>
        <a:spcAft>
          <a:spcPct val="0"/>
        </a:spcAft>
        <a:buClr>
          <a:schemeClr val="accent6"/>
        </a:buClr>
        <a:buSzTx/>
        <a:buFont typeface="Arial"/>
        <a:buChar char="•"/>
        <a:tabLst/>
        <a:defRPr sz="1333" b="0" baseline="0">
          <a:solidFill>
            <a:schemeClr val="accent2">
              <a:lumMod val="75000"/>
            </a:schemeClr>
          </a:solidFill>
          <a:latin typeface="Roboto Regular"/>
          <a:ea typeface="MS PGothic" pitchFamily="34" charset="-128"/>
          <a:cs typeface="Roboto Regular"/>
        </a:defRPr>
      </a:lvl5pPr>
      <a:lvl6pPr marL="3352716" indent="-304792" algn="l" rtl="0" eaLnBrk="1" fontAlgn="base" hangingPunct="1">
        <a:spcBef>
          <a:spcPct val="20000"/>
        </a:spcBef>
        <a:spcAft>
          <a:spcPct val="0"/>
        </a:spcAft>
        <a:buChar char="»"/>
        <a:defRPr sz="2000" b="1">
          <a:solidFill>
            <a:srgbClr val="727274"/>
          </a:solidFill>
          <a:latin typeface="+mn-lt"/>
          <a:ea typeface="+mn-ea"/>
        </a:defRPr>
      </a:lvl6pPr>
      <a:lvl7pPr marL="3962301" indent="-304792" algn="l" rtl="0" eaLnBrk="1" fontAlgn="base" hangingPunct="1">
        <a:spcBef>
          <a:spcPct val="20000"/>
        </a:spcBef>
        <a:spcAft>
          <a:spcPct val="0"/>
        </a:spcAft>
        <a:buChar char="»"/>
        <a:defRPr sz="2000" b="1">
          <a:solidFill>
            <a:srgbClr val="727274"/>
          </a:solidFill>
          <a:latin typeface="+mn-lt"/>
          <a:ea typeface="+mn-ea"/>
        </a:defRPr>
      </a:lvl7pPr>
      <a:lvl8pPr marL="4571886" indent="-304792" algn="l" rtl="0" eaLnBrk="1" fontAlgn="base" hangingPunct="1">
        <a:spcBef>
          <a:spcPct val="20000"/>
        </a:spcBef>
        <a:spcAft>
          <a:spcPct val="0"/>
        </a:spcAft>
        <a:buChar char="»"/>
        <a:defRPr sz="2000" b="1">
          <a:solidFill>
            <a:srgbClr val="727274"/>
          </a:solidFill>
          <a:latin typeface="+mn-lt"/>
          <a:ea typeface="+mn-ea"/>
        </a:defRPr>
      </a:lvl8pPr>
      <a:lvl9pPr marL="5181470" indent="-304792" algn="l" rtl="0" eaLnBrk="1" fontAlgn="base" hangingPunct="1">
        <a:spcBef>
          <a:spcPct val="20000"/>
        </a:spcBef>
        <a:spcAft>
          <a:spcPct val="0"/>
        </a:spcAft>
        <a:buChar char="»"/>
        <a:defRPr sz="2000" b="1">
          <a:solidFill>
            <a:srgbClr val="727274"/>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mailto:celdredge2@usf.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17" Type="http://schemas.openxmlformats.org/officeDocument/2006/relationships/diagramColors" Target="../diagrams/colors3.xml"/><Relationship Id="rId2" Type="http://schemas.openxmlformats.org/officeDocument/2006/relationships/notesSlide" Target="../notesSlides/notesSlide2.xml"/><Relationship Id="rId16" Type="http://schemas.openxmlformats.org/officeDocument/2006/relationships/diagramQuickStyle" Target="../diagrams/quickStyle3.xml"/><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image" Target="../media/image16.svg"/><Relationship Id="rId5" Type="http://schemas.openxmlformats.org/officeDocument/2006/relationships/diagramQuickStyle" Target="../diagrams/quickStyle2.xml"/><Relationship Id="rId15" Type="http://schemas.openxmlformats.org/officeDocument/2006/relationships/diagramLayout" Target="../diagrams/layout3.xml"/><Relationship Id="rId10" Type="http://schemas.openxmlformats.org/officeDocument/2006/relationships/image" Target="../media/image15.png"/><Relationship Id="rId4" Type="http://schemas.openxmlformats.org/officeDocument/2006/relationships/diagramLayout" Target="../diagrams/layout2.xml"/><Relationship Id="rId9" Type="http://schemas.openxmlformats.org/officeDocument/2006/relationships/image" Target="../media/image14.svg"/><Relationship Id="rId1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0A14-6D5A-A110-583F-3CE65B28D97F}"/>
              </a:ext>
            </a:extLst>
          </p:cNvPr>
          <p:cNvSpPr>
            <a:spLocks noGrp="1"/>
          </p:cNvSpPr>
          <p:nvPr>
            <p:ph type="title"/>
          </p:nvPr>
        </p:nvSpPr>
        <p:spPr>
          <a:xfrm>
            <a:off x="601254" y="201114"/>
            <a:ext cx="7503085" cy="1300365"/>
          </a:xfrm>
        </p:spPr>
        <p:txBody>
          <a:bodyPr>
            <a:normAutofit/>
          </a:bodyPr>
          <a:lstStyle/>
          <a:p>
            <a:pPr algn="ctr"/>
            <a:r>
              <a:rPr lang="en-US" dirty="0">
                <a:solidFill>
                  <a:srgbClr val="C00000"/>
                </a:solidFill>
              </a:rPr>
              <a:t>Miller’s Pyramid as Adapted for HI </a:t>
            </a:r>
          </a:p>
        </p:txBody>
      </p:sp>
      <p:sp>
        <p:nvSpPr>
          <p:cNvPr id="3" name="Content Placeholder 2">
            <a:extLst>
              <a:ext uri="{FF2B5EF4-FFF2-40B4-BE49-F238E27FC236}">
                <a16:creationId xmlns:a16="http://schemas.microsoft.com/office/drawing/2014/main" id="{403C0265-E833-6BD7-85AE-95338389956E}"/>
              </a:ext>
            </a:extLst>
          </p:cNvPr>
          <p:cNvSpPr>
            <a:spLocks noGrp="1"/>
          </p:cNvSpPr>
          <p:nvPr>
            <p:ph idx="1"/>
          </p:nvPr>
        </p:nvSpPr>
        <p:spPr>
          <a:xfrm>
            <a:off x="601254" y="1388745"/>
            <a:ext cx="6801628" cy="2431693"/>
          </a:xfrm>
        </p:spPr>
        <p:txBody>
          <a:bodyPr>
            <a:normAutofit/>
          </a:bodyPr>
          <a:lstStyle/>
          <a:p>
            <a:pPr marL="0" indent="0">
              <a:buNone/>
            </a:pPr>
            <a:r>
              <a:rPr lang="en-US" sz="2000" dirty="0"/>
              <a:t>Extended the MHI Miller’s Pyramid to include “knows about” and “heard of”</a:t>
            </a:r>
          </a:p>
          <a:p>
            <a:pPr marL="0" indent="0">
              <a:buNone/>
            </a:pPr>
            <a:endParaRPr lang="en-US" sz="2000" dirty="0"/>
          </a:p>
        </p:txBody>
      </p:sp>
      <p:pic>
        <p:nvPicPr>
          <p:cNvPr id="4" name="Content Placeholder 3" descr="Diagram&#10;&#10;Description automatically generated">
            <a:extLst>
              <a:ext uri="{FF2B5EF4-FFF2-40B4-BE49-F238E27FC236}">
                <a16:creationId xmlns:a16="http://schemas.microsoft.com/office/drawing/2014/main" id="{D57944DF-0C8E-24B3-A56B-DE989DA60812}"/>
              </a:ext>
            </a:extLst>
          </p:cNvPr>
          <p:cNvPicPr>
            <a:picLocks/>
          </p:cNvPicPr>
          <p:nvPr/>
        </p:nvPicPr>
        <p:blipFill rotWithShape="1">
          <a:blip r:embed="rId2" cstate="print">
            <a:extLst>
              <a:ext uri="{28A0092B-C50C-407E-A947-70E740481C1C}">
                <a14:useLocalDpi xmlns:a14="http://schemas.microsoft.com/office/drawing/2010/main" val="0"/>
              </a:ext>
            </a:extLst>
          </a:blip>
          <a:srcRect t="2511" r="-1" b="-1"/>
          <a:stretch/>
        </p:blipFill>
        <p:spPr>
          <a:xfrm>
            <a:off x="5900311" y="1367167"/>
            <a:ext cx="6291689" cy="4968305"/>
          </a:xfrm>
          <a:prstGeom prst="rect">
            <a:avLst/>
          </a:prstGeom>
          <a:noFill/>
        </p:spPr>
      </p:pic>
      <p:sp>
        <p:nvSpPr>
          <p:cNvPr id="5" name="TextBox 4">
            <a:extLst>
              <a:ext uri="{FF2B5EF4-FFF2-40B4-BE49-F238E27FC236}">
                <a16:creationId xmlns:a16="http://schemas.microsoft.com/office/drawing/2014/main" id="{05B33573-A914-F95A-26F1-45705CE1DF67}"/>
              </a:ext>
            </a:extLst>
          </p:cNvPr>
          <p:cNvSpPr txBox="1"/>
          <p:nvPr/>
        </p:nvSpPr>
        <p:spPr>
          <a:xfrm>
            <a:off x="-1" y="6263014"/>
            <a:ext cx="5787025" cy="830997"/>
          </a:xfrm>
          <a:prstGeom prst="rect">
            <a:avLst/>
          </a:prstGeom>
          <a:noFill/>
        </p:spPr>
        <p:txBody>
          <a:bodyPr wrap="square" rtlCol="0">
            <a:spAutoFit/>
          </a:bodyPr>
          <a:lstStyle/>
          <a:p>
            <a:r>
              <a:rPr lang="en-US" sz="1200" dirty="0"/>
              <a:t>Khairat, S., Feldman, S.S. (2020). Undergraduate Health Informatics Education. In: Berner, E.S. (eds) Informatics Education in Healthcare. Health Informatics. Springer, Cham. https://doi.org/10.1007/978-3-030-53813-2_6</a:t>
            </a:r>
          </a:p>
          <a:p>
            <a:endParaRPr lang="en-US" sz="1200" dirty="0"/>
          </a:p>
        </p:txBody>
      </p:sp>
    </p:spTree>
    <p:extLst>
      <p:ext uri="{BB962C8B-B14F-4D97-AF65-F5344CB8AC3E}">
        <p14:creationId xmlns:p14="http://schemas.microsoft.com/office/powerpoint/2010/main" val="3188599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9D44E7-DBFD-F72F-EF8B-17AB305BE60A}"/>
              </a:ext>
            </a:extLst>
          </p:cNvPr>
          <p:cNvSpPr>
            <a:spLocks noGrp="1"/>
          </p:cNvSpPr>
          <p:nvPr>
            <p:ph type="title"/>
          </p:nvPr>
        </p:nvSpPr>
        <p:spPr>
          <a:xfrm>
            <a:off x="731504" y="619630"/>
            <a:ext cx="11029616" cy="426848"/>
          </a:xfrm>
        </p:spPr>
        <p:txBody>
          <a:bodyPr/>
          <a:lstStyle/>
          <a:p>
            <a:r>
              <a:rPr lang="en-US" dirty="0"/>
              <a:t>Foundational Domains</a:t>
            </a:r>
          </a:p>
        </p:txBody>
      </p:sp>
      <p:sp>
        <p:nvSpPr>
          <p:cNvPr id="5" name="Content Placeholder 4">
            <a:extLst>
              <a:ext uri="{FF2B5EF4-FFF2-40B4-BE49-F238E27FC236}">
                <a16:creationId xmlns:a16="http://schemas.microsoft.com/office/drawing/2014/main" id="{9A5A11F8-9E24-4F44-8A93-6B3DBBBD50AF}"/>
              </a:ext>
            </a:extLst>
          </p:cNvPr>
          <p:cNvSpPr>
            <a:spLocks noGrp="1"/>
          </p:cNvSpPr>
          <p:nvPr>
            <p:ph idx="1"/>
          </p:nvPr>
        </p:nvSpPr>
        <p:spPr>
          <a:xfrm>
            <a:off x="581192" y="1227551"/>
            <a:ext cx="11029615" cy="5010819"/>
          </a:xfrm>
        </p:spPr>
        <p:txBody>
          <a:bodyPr>
            <a:normAutofit fontScale="85000" lnSpcReduction="20000"/>
          </a:bodyPr>
          <a:lstStyle/>
          <a:p>
            <a:pPr marL="0" indent="0">
              <a:buNone/>
            </a:pPr>
            <a:r>
              <a:rPr lang="en-US" sz="2400" b="1" dirty="0">
                <a:effectLst/>
                <a:latin typeface="+mj-lt"/>
                <a:ea typeface="Times New Roman" panose="02020603050405020304" pitchFamily="18" charset="0"/>
                <a:cs typeface="Times New Roman" panose="02020603050405020304" pitchFamily="18" charset="0"/>
              </a:rPr>
              <a:t>F9 – Interpersonal Collaborative Practice</a:t>
            </a:r>
            <a:endParaRPr lang="en-US" sz="2400" dirty="0">
              <a:effectLst/>
              <a:latin typeface="+mj-lt"/>
              <a:ea typeface="Times New Roman" panose="02020603050405020304" pitchFamily="18" charset="0"/>
            </a:endParaRPr>
          </a:p>
          <a:p>
            <a:pPr marL="0" indent="0">
              <a:buNone/>
            </a:pPr>
            <a:r>
              <a:rPr lang="en-US" sz="1600" i="1" dirty="0">
                <a:solidFill>
                  <a:srgbClr val="2A2A2A"/>
                </a:solidFill>
                <a:effectLst/>
                <a:latin typeface="+mj-lt"/>
                <a:ea typeface="Times New Roman" panose="02020603050405020304" pitchFamily="18" charset="0"/>
                <a:cs typeface="Times New Roman" panose="02020603050405020304" pitchFamily="18" charset="0"/>
              </a:rPr>
              <a:t>At the time of graduation from an applied bachelor’s program related to health informatics, the undergraduate student should be able to…</a:t>
            </a:r>
          </a:p>
          <a:p>
            <a:pPr marL="285750" indent="-285750">
              <a:buFont typeface="Arial" panose="020B0604020202020204" pitchFamily="34" charset="0"/>
              <a:buChar char="•"/>
            </a:pPr>
            <a:r>
              <a:rPr lang="en-US" sz="1600" b="1" dirty="0">
                <a:effectLst/>
                <a:latin typeface="+mj-lt"/>
                <a:ea typeface="Times New Roman" panose="02020603050405020304" pitchFamily="18" charset="0"/>
                <a:cs typeface="Times New Roman" panose="02020603050405020304" pitchFamily="18" charset="0"/>
              </a:rPr>
              <a:t>Define</a:t>
            </a:r>
            <a:r>
              <a:rPr lang="en-US" sz="1600" dirty="0">
                <a:effectLst/>
                <a:latin typeface="+mj-lt"/>
                <a:ea typeface="Times New Roman" panose="02020603050405020304" pitchFamily="18" charset="0"/>
                <a:cs typeface="Times New Roman" panose="02020603050405020304" pitchFamily="18" charset="0"/>
              </a:rPr>
              <a:t> the scope of practice and roles-and responsibilities of different health professionals and stakeholders to perform effectively in different team roles to solve health information problems. </a:t>
            </a:r>
            <a:endParaRPr lang="en-US" sz="1600" dirty="0">
              <a:effectLst/>
              <a:latin typeface="+mj-lt"/>
              <a:ea typeface="Times New Roman" panose="02020603050405020304" pitchFamily="18" charset="0"/>
            </a:endParaRPr>
          </a:p>
          <a:p>
            <a:pPr marL="285750" indent="-285750">
              <a:buFont typeface="Arial" panose="020B0604020202020204" pitchFamily="34" charset="0"/>
              <a:buChar char="•"/>
            </a:pPr>
            <a:r>
              <a:rPr lang="en-US" sz="1600" b="1" dirty="0">
                <a:effectLst/>
                <a:latin typeface="+mj-lt"/>
                <a:ea typeface="Calibri" panose="020F0502020204030204" pitchFamily="34" charset="0"/>
              </a:rPr>
              <a:t>Apply</a:t>
            </a:r>
            <a:r>
              <a:rPr lang="en-US" sz="1600" dirty="0">
                <a:effectLst/>
                <a:latin typeface="+mj-lt"/>
                <a:ea typeface="Calibri" panose="020F0502020204030204" pitchFamily="34" charset="0"/>
              </a:rPr>
              <a:t> the principles of interprofessional communication practices in a responsive and responsible manner as a participant that supports a team-based approach to solving health information problems.</a:t>
            </a:r>
          </a:p>
          <a:p>
            <a:pPr marL="285750" indent="-285750">
              <a:buFont typeface="Arial" panose="020B0604020202020204" pitchFamily="34" charset="0"/>
              <a:buChar char="•"/>
            </a:pPr>
            <a:r>
              <a:rPr lang="en-US" sz="1600" b="1" dirty="0">
                <a:effectLst/>
                <a:latin typeface="+mj-lt"/>
                <a:ea typeface="Times New Roman" panose="02020603050405020304" pitchFamily="18" charset="0"/>
                <a:cs typeface="Times New Roman" panose="02020603050405020304" pitchFamily="18" charset="0"/>
              </a:rPr>
              <a:t>Recognize</a:t>
            </a:r>
            <a:r>
              <a:rPr lang="en-US" sz="1600" dirty="0">
                <a:effectLst/>
                <a:latin typeface="+mj-lt"/>
                <a:ea typeface="Times New Roman" panose="02020603050405020304" pitchFamily="18" charset="0"/>
                <a:cs typeface="Times New Roman" panose="02020603050405020304" pitchFamily="18" charset="0"/>
              </a:rPr>
              <a:t> the importance of mutual respect and shared values, one’s own role and those of other professions and stakeholders, and the role of teams and teamwork to solve health information problems. </a:t>
            </a:r>
            <a:endParaRPr lang="en-US" sz="1600" dirty="0">
              <a:effectLst/>
              <a:latin typeface="+mj-lt"/>
              <a:ea typeface="Times New Roman" panose="02020603050405020304" pitchFamily="18" charset="0"/>
            </a:endParaRPr>
          </a:p>
          <a:p>
            <a:pPr marL="0" indent="0">
              <a:buNone/>
            </a:pPr>
            <a:r>
              <a:rPr lang="en-US" sz="2400" b="1" dirty="0">
                <a:effectLst/>
                <a:latin typeface="+mj-lt"/>
                <a:ea typeface="Times New Roman" panose="02020603050405020304" pitchFamily="18" charset="0"/>
                <a:cs typeface="Times New Roman" panose="02020603050405020304" pitchFamily="18" charset="0"/>
              </a:rPr>
              <a:t>F10 - Leadership</a:t>
            </a:r>
            <a:r>
              <a:rPr lang="en-US" sz="2400" dirty="0">
                <a:effectLst/>
                <a:latin typeface="+mj-lt"/>
                <a:ea typeface="Times New Roman" panose="02020603050405020304" pitchFamily="18" charset="0"/>
                <a:cs typeface="Times New Roman" panose="02020603050405020304" pitchFamily="18" charset="0"/>
              </a:rPr>
              <a:t> </a:t>
            </a:r>
            <a:endParaRPr lang="en-US" sz="2400" dirty="0">
              <a:effectLst/>
              <a:latin typeface="+mj-lt"/>
              <a:ea typeface="Times New Roman" panose="02020603050405020304" pitchFamily="18" charset="0"/>
            </a:endParaRPr>
          </a:p>
          <a:p>
            <a:pPr marL="0" indent="0">
              <a:buNone/>
            </a:pPr>
            <a:r>
              <a:rPr lang="en-US" sz="1600" i="1" dirty="0">
                <a:solidFill>
                  <a:srgbClr val="2A2A2A"/>
                </a:solidFill>
                <a:effectLst/>
                <a:latin typeface="+mj-lt"/>
                <a:ea typeface="Times New Roman" panose="02020603050405020304" pitchFamily="18" charset="0"/>
                <a:cs typeface="Times New Roman" panose="02020603050405020304" pitchFamily="18" charset="0"/>
              </a:rPr>
              <a:t>At the time of graduation from an applied bachelor’s program related to health informatics, the undergraduate student should be able to…</a:t>
            </a:r>
          </a:p>
          <a:p>
            <a:pPr marL="285750" indent="-285750">
              <a:buFont typeface="Arial" panose="020B0604020202020204" pitchFamily="34" charset="0"/>
              <a:buChar char="•"/>
            </a:pPr>
            <a:r>
              <a:rPr lang="en-US" sz="1600" b="1" dirty="0">
                <a:effectLst/>
                <a:latin typeface="+mj-lt"/>
                <a:ea typeface="Times New Roman" panose="02020603050405020304" pitchFamily="18" charset="0"/>
                <a:cs typeface="Times New Roman" panose="02020603050405020304" pitchFamily="18" charset="0"/>
              </a:rPr>
              <a:t>Articulate</a:t>
            </a:r>
            <a:r>
              <a:rPr lang="en-US" sz="1600" dirty="0">
                <a:effectLst/>
                <a:latin typeface="+mj-lt"/>
                <a:ea typeface="Times New Roman" panose="02020603050405020304" pitchFamily="18" charset="0"/>
                <a:cs typeface="Times New Roman" panose="02020603050405020304" pitchFamily="18" charset="0"/>
              </a:rPr>
              <a:t> the concepts, tools, and characteristics of various leadership models. </a:t>
            </a:r>
            <a:endParaRPr lang="en-US" sz="1600" dirty="0">
              <a:effectLst/>
              <a:latin typeface="+mj-lt"/>
              <a:ea typeface="Times New Roman" panose="02020603050405020304" pitchFamily="18" charset="0"/>
            </a:endParaRPr>
          </a:p>
          <a:p>
            <a:pPr marL="285750" indent="-285750">
              <a:buFont typeface="Arial" panose="020B0604020202020204" pitchFamily="34" charset="0"/>
              <a:buChar char="•"/>
            </a:pPr>
            <a:r>
              <a:rPr lang="en-US" sz="1600" b="1" dirty="0">
                <a:solidFill>
                  <a:srgbClr val="2A2A2A"/>
                </a:solidFill>
                <a:effectLst/>
                <a:latin typeface="+mj-lt"/>
                <a:ea typeface="Times New Roman" panose="02020603050405020304" pitchFamily="18" charset="0"/>
                <a:cs typeface="Times New Roman" panose="02020603050405020304" pitchFamily="18" charset="0"/>
              </a:rPr>
              <a:t>Describe skills </a:t>
            </a:r>
            <a:r>
              <a:rPr lang="en-US" sz="1600" dirty="0">
                <a:solidFill>
                  <a:srgbClr val="2A2A2A"/>
                </a:solidFill>
                <a:effectLst/>
                <a:latin typeface="+mj-lt"/>
                <a:ea typeface="Times New Roman" panose="02020603050405020304" pitchFamily="18" charset="0"/>
                <a:cs typeface="Times New Roman" panose="02020603050405020304" pitchFamily="18" charset="0"/>
              </a:rPr>
              <a:t>about leadership and followership concepts and tools to ensure a team progresses toward accomplishing a health informatics vision. </a:t>
            </a:r>
            <a:endParaRPr lang="en-US" sz="1600" dirty="0">
              <a:effectLst/>
              <a:latin typeface="+mj-lt"/>
              <a:ea typeface="Times New Roman" panose="02020603050405020304" pitchFamily="18" charset="0"/>
            </a:endParaRPr>
          </a:p>
          <a:p>
            <a:pPr marL="285750" indent="-285750">
              <a:buFont typeface="Arial" panose="020B0604020202020204" pitchFamily="34" charset="0"/>
              <a:buChar char="•"/>
            </a:pPr>
            <a:r>
              <a:rPr lang="en-US" sz="1600" b="1" dirty="0">
                <a:solidFill>
                  <a:srgbClr val="2A2A2A"/>
                </a:solidFill>
                <a:effectLst/>
                <a:latin typeface="+mj-lt"/>
                <a:ea typeface="Times New Roman" panose="02020603050405020304" pitchFamily="18" charset="0"/>
                <a:cs typeface="Times New Roman" panose="02020603050405020304" pitchFamily="18" charset="0"/>
              </a:rPr>
              <a:t>Demonstrate leadership behaviors as a participant </a:t>
            </a:r>
            <a:r>
              <a:rPr lang="en-US" sz="1600" dirty="0">
                <a:solidFill>
                  <a:srgbClr val="2A2A2A"/>
                </a:solidFill>
                <a:effectLst/>
                <a:latin typeface="+mj-lt"/>
                <a:ea typeface="Times New Roman" panose="02020603050405020304" pitchFamily="18" charset="0"/>
                <a:cs typeface="Times New Roman" panose="02020603050405020304" pitchFamily="18" charset="0"/>
              </a:rPr>
              <a:t>in the larger goal of achieving a vision for health informatics solutions. </a:t>
            </a:r>
            <a:endParaRPr lang="en-US" sz="1600" dirty="0">
              <a:effectLst/>
              <a:latin typeface="+mj-lt"/>
              <a:ea typeface="Times New Roman" panose="02020603050405020304" pitchFamily="18" charset="0"/>
            </a:endParaRPr>
          </a:p>
          <a:p>
            <a:pPr marL="0" indent="0">
              <a:buNone/>
            </a:pPr>
            <a:endParaRPr lang="en-US" sz="3200" dirty="0">
              <a:latin typeface="+mj-lt"/>
            </a:endParaRPr>
          </a:p>
        </p:txBody>
      </p:sp>
      <p:sp>
        <p:nvSpPr>
          <p:cNvPr id="2" name="Slide Number Placeholder 1">
            <a:extLst>
              <a:ext uri="{FF2B5EF4-FFF2-40B4-BE49-F238E27FC236}">
                <a16:creationId xmlns:a16="http://schemas.microsoft.com/office/drawing/2014/main" id="{D1A56023-3AEC-416A-B7E1-67A897542192}"/>
              </a:ext>
            </a:extLst>
          </p:cNvPr>
          <p:cNvSpPr>
            <a:spLocks noGrp="1"/>
          </p:cNvSpPr>
          <p:nvPr>
            <p:ph type="sldNum" sz="quarter" idx="12"/>
          </p:nvPr>
        </p:nvSpPr>
        <p:spPr/>
        <p:txBody>
          <a:bodyPr/>
          <a:lstStyle/>
          <a:p>
            <a:fld id="{3A98EE3D-8CD1-4C3F-BD1C-C98C9596463C}" type="slidenum">
              <a:rPr lang="en-US" smtClean="0"/>
              <a:pPr/>
              <a:t>10</a:t>
            </a:fld>
            <a:endParaRPr lang="en-US" dirty="0"/>
          </a:p>
        </p:txBody>
      </p:sp>
    </p:spTree>
    <p:extLst>
      <p:ext uri="{BB962C8B-B14F-4D97-AF65-F5344CB8AC3E}">
        <p14:creationId xmlns:p14="http://schemas.microsoft.com/office/powerpoint/2010/main" val="364600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8ED0614D-18D7-7034-66B0-00645D49A3F4}"/>
              </a:ext>
            </a:extLst>
          </p:cNvPr>
          <p:cNvSpPr>
            <a:spLocks noGrp="1"/>
          </p:cNvSpPr>
          <p:nvPr>
            <p:ph type="body" sz="quarter" idx="10"/>
          </p:nvPr>
        </p:nvSpPr>
        <p:spPr>
          <a:xfrm>
            <a:off x="3716867" y="414018"/>
            <a:ext cx="4755523" cy="1482811"/>
          </a:xfrm>
        </p:spPr>
        <p:txBody>
          <a:bodyPr/>
          <a:lstStyle/>
          <a:p>
            <a:r>
              <a:rPr lang="en-US" dirty="0"/>
              <a:t>Questions?</a:t>
            </a:r>
          </a:p>
        </p:txBody>
      </p:sp>
      <p:sp>
        <p:nvSpPr>
          <p:cNvPr id="12" name="Content Placeholder 2">
            <a:extLst>
              <a:ext uri="{FF2B5EF4-FFF2-40B4-BE49-F238E27FC236}">
                <a16:creationId xmlns:a16="http://schemas.microsoft.com/office/drawing/2014/main" id="{A579B514-6C84-96C7-7679-0A23C8426478}"/>
              </a:ext>
            </a:extLst>
          </p:cNvPr>
          <p:cNvSpPr txBox="1">
            <a:spLocks/>
          </p:cNvSpPr>
          <p:nvPr/>
        </p:nvSpPr>
        <p:spPr>
          <a:xfrm>
            <a:off x="4405947" y="1515858"/>
            <a:ext cx="8132886" cy="4752597"/>
          </a:xfrm>
          <a:prstGeom prst="rect">
            <a:avLst/>
          </a:prstGeom>
        </p:spPr>
        <p:txBody>
          <a:bodyPr/>
          <a:lstStyle>
            <a:lvl1pPr marL="0" indent="0" algn="l" rtl="0" eaLnBrk="1" fontAlgn="base" hangingPunct="1">
              <a:spcBef>
                <a:spcPts val="1600"/>
              </a:spcBef>
              <a:spcAft>
                <a:spcPct val="0"/>
              </a:spcAft>
              <a:defRPr sz="2400">
                <a:solidFill>
                  <a:schemeClr val="tx1"/>
                </a:solidFill>
                <a:latin typeface="+mn-lt"/>
                <a:ea typeface="MS PGothic" pitchFamily="34" charset="-128"/>
                <a:cs typeface="Roboto Regular"/>
              </a:defRPr>
            </a:lvl1pPr>
            <a:lvl2pPr marL="670543" indent="-304792" algn="l" rtl="0" eaLnBrk="1" fontAlgn="base" hangingPunct="1">
              <a:spcBef>
                <a:spcPts val="800"/>
              </a:spcBef>
              <a:spcAft>
                <a:spcPct val="0"/>
              </a:spcAft>
              <a:buClr>
                <a:schemeClr val="accent1"/>
              </a:buClr>
              <a:buFont typeface="Arial"/>
              <a:buChar char="•"/>
              <a:defRPr sz="1867">
                <a:solidFill>
                  <a:schemeClr val="accent2">
                    <a:lumMod val="75000"/>
                  </a:schemeClr>
                </a:solidFill>
                <a:latin typeface="Roboto Regular"/>
                <a:ea typeface="MS PGothic" pitchFamily="34" charset="-128"/>
                <a:cs typeface="Roboto Regular"/>
              </a:defRPr>
            </a:lvl2pPr>
            <a:lvl3pPr marL="1219170" indent="-304792" algn="l" rtl="0" eaLnBrk="1" fontAlgn="base" hangingPunct="1">
              <a:spcBef>
                <a:spcPts val="800"/>
              </a:spcBef>
              <a:spcAft>
                <a:spcPct val="0"/>
              </a:spcAft>
              <a:buClr>
                <a:schemeClr val="accent4"/>
              </a:buClr>
              <a:buFont typeface="Arial"/>
              <a:buChar char="•"/>
              <a:defRPr sz="1600">
                <a:solidFill>
                  <a:schemeClr val="accent2">
                    <a:lumMod val="75000"/>
                  </a:schemeClr>
                </a:solidFill>
                <a:latin typeface="Roboto Regular"/>
                <a:ea typeface="MS PGothic" pitchFamily="34" charset="-128"/>
                <a:cs typeface="Roboto Regular"/>
              </a:defRPr>
            </a:lvl3pPr>
            <a:lvl4pPr marL="1767796" indent="-304792" algn="l" rtl="0" eaLnBrk="1" fontAlgn="base" hangingPunct="1">
              <a:spcBef>
                <a:spcPts val="800"/>
              </a:spcBef>
              <a:spcAft>
                <a:spcPct val="0"/>
              </a:spcAft>
              <a:buClr>
                <a:schemeClr val="accent5"/>
              </a:buClr>
              <a:buFont typeface="Arial"/>
              <a:buChar char="•"/>
              <a:defRPr sz="1467" baseline="0">
                <a:solidFill>
                  <a:schemeClr val="accent2">
                    <a:lumMod val="75000"/>
                  </a:schemeClr>
                </a:solidFill>
                <a:latin typeface="Roboto Regular"/>
                <a:ea typeface="MS PGothic" pitchFamily="34" charset="-128"/>
                <a:cs typeface="Roboto Regular"/>
              </a:defRPr>
            </a:lvl4pPr>
            <a:lvl5pPr marL="2316422" marR="0" indent="-304792" algn="l" defTabSz="1219170" rtl="0" eaLnBrk="1" fontAlgn="base" latinLnBrk="0" hangingPunct="1">
              <a:lnSpc>
                <a:spcPct val="100000"/>
              </a:lnSpc>
              <a:spcBef>
                <a:spcPts val="800"/>
              </a:spcBef>
              <a:spcAft>
                <a:spcPct val="0"/>
              </a:spcAft>
              <a:buClr>
                <a:schemeClr val="accent6"/>
              </a:buClr>
              <a:buSzTx/>
              <a:buFont typeface="Arial"/>
              <a:buChar char="•"/>
              <a:tabLst/>
              <a:defRPr sz="1333" b="0" baseline="0">
                <a:solidFill>
                  <a:schemeClr val="accent2">
                    <a:lumMod val="75000"/>
                  </a:schemeClr>
                </a:solidFill>
                <a:latin typeface="Roboto Regular"/>
                <a:ea typeface="MS PGothic" pitchFamily="34" charset="-128"/>
                <a:cs typeface="Roboto Regular"/>
              </a:defRPr>
            </a:lvl5pPr>
            <a:lvl6pPr marL="3352716" indent="-304792" algn="l" rtl="0" eaLnBrk="1" fontAlgn="base" hangingPunct="1">
              <a:spcBef>
                <a:spcPct val="20000"/>
              </a:spcBef>
              <a:spcAft>
                <a:spcPct val="0"/>
              </a:spcAft>
              <a:buChar char="»"/>
              <a:defRPr sz="2000" b="1">
                <a:solidFill>
                  <a:srgbClr val="727274"/>
                </a:solidFill>
                <a:latin typeface="+mn-lt"/>
                <a:ea typeface="+mn-ea"/>
              </a:defRPr>
            </a:lvl6pPr>
            <a:lvl7pPr marL="3962301" indent="-304792" algn="l" rtl="0" eaLnBrk="1" fontAlgn="base" hangingPunct="1">
              <a:spcBef>
                <a:spcPct val="20000"/>
              </a:spcBef>
              <a:spcAft>
                <a:spcPct val="0"/>
              </a:spcAft>
              <a:buChar char="»"/>
              <a:defRPr sz="2000" b="1">
                <a:solidFill>
                  <a:srgbClr val="727274"/>
                </a:solidFill>
                <a:latin typeface="+mn-lt"/>
                <a:ea typeface="+mn-ea"/>
              </a:defRPr>
            </a:lvl7pPr>
            <a:lvl8pPr marL="4571886" indent="-304792" algn="l" rtl="0" eaLnBrk="1" fontAlgn="base" hangingPunct="1">
              <a:spcBef>
                <a:spcPct val="20000"/>
              </a:spcBef>
              <a:spcAft>
                <a:spcPct val="0"/>
              </a:spcAft>
              <a:buChar char="»"/>
              <a:defRPr sz="2000" b="1">
                <a:solidFill>
                  <a:srgbClr val="727274"/>
                </a:solidFill>
                <a:latin typeface="+mn-lt"/>
                <a:ea typeface="+mn-ea"/>
              </a:defRPr>
            </a:lvl8pPr>
            <a:lvl9pPr marL="5181470" indent="-304792" algn="l" rtl="0" eaLnBrk="1" fontAlgn="base" hangingPunct="1">
              <a:spcBef>
                <a:spcPct val="20000"/>
              </a:spcBef>
              <a:spcAft>
                <a:spcPct val="0"/>
              </a:spcAft>
              <a:buChar char="»"/>
              <a:defRPr sz="2000" b="1">
                <a:solidFill>
                  <a:srgbClr val="727274"/>
                </a:solidFill>
                <a:latin typeface="+mn-lt"/>
                <a:ea typeface="+mn-ea"/>
              </a:defRPr>
            </a:lvl9pPr>
          </a:lstStyle>
          <a:p>
            <a:r>
              <a:rPr lang="en-US" kern="0" dirty="0"/>
              <a:t>Christina Eldredge</a:t>
            </a:r>
          </a:p>
          <a:p>
            <a:r>
              <a:rPr lang="en-US" kern="0" dirty="0">
                <a:hlinkClick r:id="rId2"/>
              </a:rPr>
              <a:t>celdredge2@usf.edu</a:t>
            </a:r>
            <a:endParaRPr lang="en-US" kern="0" dirty="0"/>
          </a:p>
        </p:txBody>
      </p:sp>
    </p:spTree>
    <p:extLst>
      <p:ext uri="{BB962C8B-B14F-4D97-AF65-F5344CB8AC3E}">
        <p14:creationId xmlns:p14="http://schemas.microsoft.com/office/powerpoint/2010/main" val="184033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7941-9BAA-AA9A-F867-A66223FE3825}"/>
              </a:ext>
            </a:extLst>
          </p:cNvPr>
          <p:cNvSpPr>
            <a:spLocks noGrp="1"/>
          </p:cNvSpPr>
          <p:nvPr>
            <p:ph type="title"/>
          </p:nvPr>
        </p:nvSpPr>
        <p:spPr/>
        <p:txBody>
          <a:bodyPr>
            <a:normAutofit/>
          </a:bodyPr>
          <a:lstStyle/>
          <a:p>
            <a:r>
              <a:rPr lang="en-US" dirty="0">
                <a:solidFill>
                  <a:srgbClr val="C00000"/>
                </a:solidFill>
              </a:rPr>
              <a:t>Foundational Domains</a:t>
            </a:r>
          </a:p>
        </p:txBody>
      </p:sp>
      <p:sp>
        <p:nvSpPr>
          <p:cNvPr id="8" name="Content Placeholder 7">
            <a:extLst>
              <a:ext uri="{FF2B5EF4-FFF2-40B4-BE49-F238E27FC236}">
                <a16:creationId xmlns:a16="http://schemas.microsoft.com/office/drawing/2014/main" id="{D00F0620-4E1B-D4CC-0AFB-004B1FEA53E9}"/>
              </a:ext>
            </a:extLst>
          </p:cNvPr>
          <p:cNvSpPr>
            <a:spLocks noGrp="1"/>
          </p:cNvSpPr>
          <p:nvPr>
            <p:ph sz="quarter" idx="12"/>
          </p:nvPr>
        </p:nvSpPr>
        <p:spPr>
          <a:xfrm>
            <a:off x="1150063" y="6374295"/>
            <a:ext cx="10082783" cy="699387"/>
          </a:xfrm>
        </p:spPr>
        <p:txBody>
          <a:bodyPr>
            <a:noAutofit/>
          </a:bodyPr>
          <a:lstStyle/>
          <a:p>
            <a:pPr marL="0" indent="0">
              <a:buNone/>
            </a:pPr>
            <a:r>
              <a:rPr lang="en-US" sz="900" dirty="0" err="1"/>
              <a:t>Valenta</a:t>
            </a:r>
            <a:r>
              <a:rPr lang="en-US" sz="900" dirty="0"/>
              <a:t>, A. L., </a:t>
            </a:r>
            <a:r>
              <a:rPr lang="en-US" sz="900" dirty="0" err="1"/>
              <a:t>Berner</a:t>
            </a:r>
            <a:r>
              <a:rPr lang="en-US" sz="900" dirty="0"/>
              <a:t>, E. S., Boren, S. A., Deckard, G. J., Eldredge, C., </a:t>
            </a:r>
            <a:r>
              <a:rPr lang="en-US" sz="900" dirty="0" err="1"/>
              <a:t>Fridsma</a:t>
            </a:r>
            <a:r>
              <a:rPr lang="en-US" sz="900" dirty="0"/>
              <a:t>, D. B., Gadd, C., Gong, Y., Johnson, T., Jones, J., Manos, E. L., Phillips, K. T., </a:t>
            </a:r>
            <a:r>
              <a:rPr lang="en-US" sz="900" dirty="0" err="1"/>
              <a:t>Roderer</a:t>
            </a:r>
            <a:r>
              <a:rPr lang="en-US" sz="900" dirty="0"/>
              <a:t>, N. K., Rosendale, D., Turner, A. M., </a:t>
            </a:r>
            <a:r>
              <a:rPr lang="en-US" sz="900" dirty="0" err="1"/>
              <a:t>Tusch</a:t>
            </a:r>
            <a:r>
              <a:rPr lang="en-US" sz="900" dirty="0"/>
              <a:t>, G., Williamson, J. J., &amp; Johnson, S. B. (2018). AMIA Board White Paper: AMIA 2017 core competencies for applied health informatics education at the master's degree level. </a:t>
            </a:r>
            <a:r>
              <a:rPr lang="en-US" sz="900" i="1" dirty="0"/>
              <a:t>Journal of the American Medical Informatics Association : JAMIA</a:t>
            </a:r>
            <a:r>
              <a:rPr lang="en-US" sz="900" dirty="0"/>
              <a:t>, </a:t>
            </a:r>
            <a:r>
              <a:rPr lang="en-US" sz="900" i="1" dirty="0"/>
              <a:t>25</a:t>
            </a:r>
            <a:r>
              <a:rPr lang="en-US" sz="900" dirty="0"/>
              <a:t>(12), 1657–1668. https://doi.org/10.1093/jamia/ocy132</a:t>
            </a:r>
            <a:endParaRPr lang="en-US" sz="700" b="1" dirty="0">
              <a:solidFill>
                <a:srgbClr val="FFFFFF"/>
              </a:solidFill>
            </a:endParaRPr>
          </a:p>
        </p:txBody>
      </p:sp>
      <p:pic>
        <p:nvPicPr>
          <p:cNvPr id="4" name="Content Placeholder 4" descr="Diagram, venn diagram&#10;&#10;Description automatically generated">
            <a:extLst>
              <a:ext uri="{FF2B5EF4-FFF2-40B4-BE49-F238E27FC236}">
                <a16:creationId xmlns:a16="http://schemas.microsoft.com/office/drawing/2014/main" id="{128A653A-8BF7-1902-385A-FD7FE39FA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003" y="1180409"/>
            <a:ext cx="4993271" cy="4968305"/>
          </a:xfrm>
          <a:prstGeom prst="rect">
            <a:avLst/>
          </a:prstGeom>
        </p:spPr>
      </p:pic>
      <p:graphicFrame>
        <p:nvGraphicFramePr>
          <p:cNvPr id="5" name="Content Placeholder 2">
            <a:extLst>
              <a:ext uri="{FF2B5EF4-FFF2-40B4-BE49-F238E27FC236}">
                <a16:creationId xmlns:a16="http://schemas.microsoft.com/office/drawing/2014/main" id="{6EF5332C-A6FA-2D82-1495-573EC45605AC}"/>
              </a:ext>
            </a:extLst>
          </p:cNvPr>
          <p:cNvGraphicFramePr>
            <a:graphicFrameLocks noGrp="1"/>
          </p:cNvGraphicFramePr>
          <p:nvPr>
            <p:ph sz="quarter" idx="13"/>
            <p:extLst>
              <p:ext uri="{D42A27DB-BD31-4B8C-83A1-F6EECF244321}">
                <p14:modId xmlns:p14="http://schemas.microsoft.com/office/powerpoint/2010/main" val="710862368"/>
              </p:ext>
            </p:extLst>
          </p:nvPr>
        </p:nvGraphicFramePr>
        <p:xfrm>
          <a:off x="6191250" y="1260475"/>
          <a:ext cx="5586222" cy="4752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123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3BD5E-E7C5-9E24-6AB7-1E40E38E0D8A}"/>
              </a:ext>
            </a:extLst>
          </p:cNvPr>
          <p:cNvSpPr>
            <a:spLocks noGrp="1"/>
          </p:cNvSpPr>
          <p:nvPr>
            <p:ph type="title"/>
          </p:nvPr>
        </p:nvSpPr>
        <p:spPr/>
        <p:txBody>
          <a:bodyPr wrap="square" anchor="b">
            <a:normAutofit/>
          </a:bodyPr>
          <a:lstStyle/>
          <a:p>
            <a:r>
              <a:rPr lang="en-US" dirty="0"/>
              <a:t>Major domains</a:t>
            </a:r>
          </a:p>
        </p:txBody>
      </p:sp>
      <p:graphicFrame>
        <p:nvGraphicFramePr>
          <p:cNvPr id="3" name="Diagram 2">
            <a:extLst>
              <a:ext uri="{FF2B5EF4-FFF2-40B4-BE49-F238E27FC236}">
                <a16:creationId xmlns:a16="http://schemas.microsoft.com/office/drawing/2014/main" id="{BD07AD88-09A6-74A9-8D70-F40B12422491}"/>
              </a:ext>
            </a:extLst>
          </p:cNvPr>
          <p:cNvGraphicFramePr/>
          <p:nvPr>
            <p:extLst>
              <p:ext uri="{D42A27DB-BD31-4B8C-83A1-F6EECF244321}">
                <p14:modId xmlns:p14="http://schemas.microsoft.com/office/powerpoint/2010/main" val="1703066444"/>
              </p:ext>
            </p:extLst>
          </p:nvPr>
        </p:nvGraphicFramePr>
        <p:xfrm>
          <a:off x="-415877" y="1064126"/>
          <a:ext cx="7120128" cy="4949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descr="Medical outline">
            <a:extLst>
              <a:ext uri="{FF2B5EF4-FFF2-40B4-BE49-F238E27FC236}">
                <a16:creationId xmlns:a16="http://schemas.microsoft.com/office/drawing/2014/main" id="{4426BCED-E39F-DC16-7D61-124265FB52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748981" y="2398362"/>
            <a:ext cx="815630" cy="815630"/>
          </a:xfrm>
          <a:prstGeom prst="rect">
            <a:avLst/>
          </a:prstGeom>
        </p:spPr>
      </p:pic>
      <p:pic>
        <p:nvPicPr>
          <p:cNvPr id="15" name="Graphic 14">
            <a:extLst>
              <a:ext uri="{FF2B5EF4-FFF2-40B4-BE49-F238E27FC236}">
                <a16:creationId xmlns:a16="http://schemas.microsoft.com/office/drawing/2014/main" id="{5FEDEE4E-DFEC-EE8F-0F4F-11DA1EFF33B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651284" y="5140870"/>
            <a:ext cx="653004" cy="653004"/>
          </a:xfrm>
          <a:prstGeom prst="rect">
            <a:avLst/>
          </a:prstGeom>
        </p:spPr>
      </p:pic>
      <p:pic>
        <p:nvPicPr>
          <p:cNvPr id="16" name="Graphic 15" descr="Remote learning science outline">
            <a:extLst>
              <a:ext uri="{FF2B5EF4-FFF2-40B4-BE49-F238E27FC236}">
                <a16:creationId xmlns:a16="http://schemas.microsoft.com/office/drawing/2014/main" id="{23C02596-EDE3-E429-D840-531337002E4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3941008" y="5136091"/>
            <a:ext cx="653004" cy="653004"/>
          </a:xfrm>
          <a:prstGeom prst="rect">
            <a:avLst/>
          </a:prstGeom>
        </p:spPr>
      </p:pic>
      <p:graphicFrame>
        <p:nvGraphicFramePr>
          <p:cNvPr id="18" name="Content Placeholder 2">
            <a:extLst>
              <a:ext uri="{FF2B5EF4-FFF2-40B4-BE49-F238E27FC236}">
                <a16:creationId xmlns:a16="http://schemas.microsoft.com/office/drawing/2014/main" id="{AEA0CD58-DD70-DB2E-C015-95715707E574}"/>
              </a:ext>
            </a:extLst>
          </p:cNvPr>
          <p:cNvGraphicFramePr>
            <a:graphicFrameLocks/>
          </p:cNvGraphicFramePr>
          <p:nvPr>
            <p:extLst>
              <p:ext uri="{D42A27DB-BD31-4B8C-83A1-F6EECF244321}">
                <p14:modId xmlns:p14="http://schemas.microsoft.com/office/powerpoint/2010/main" val="2054653898"/>
              </p:ext>
            </p:extLst>
          </p:nvPr>
        </p:nvGraphicFramePr>
        <p:xfrm>
          <a:off x="6424659" y="1542009"/>
          <a:ext cx="4405463" cy="399372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06875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17A-C977-6846-9409-599E521FDFF7}"/>
              </a:ext>
            </a:extLst>
          </p:cNvPr>
          <p:cNvSpPr>
            <a:spLocks noGrp="1"/>
          </p:cNvSpPr>
          <p:nvPr>
            <p:ph type="title"/>
          </p:nvPr>
        </p:nvSpPr>
        <p:spPr>
          <a:xfrm>
            <a:off x="728192" y="527980"/>
            <a:ext cx="9047377" cy="426848"/>
          </a:xfrm>
        </p:spPr>
        <p:txBody>
          <a:bodyPr wrap="square" anchor="b">
            <a:normAutofit/>
          </a:bodyPr>
          <a:lstStyle/>
          <a:p>
            <a:r>
              <a:rPr lang="en-US" sz="3200" dirty="0"/>
              <a:t>Domains F4-10 and KSAs</a:t>
            </a:r>
          </a:p>
        </p:txBody>
      </p:sp>
      <p:graphicFrame>
        <p:nvGraphicFramePr>
          <p:cNvPr id="5" name="Content Placeholder 2">
            <a:extLst>
              <a:ext uri="{FF2B5EF4-FFF2-40B4-BE49-F238E27FC236}">
                <a16:creationId xmlns:a16="http://schemas.microsoft.com/office/drawing/2014/main" id="{7F20FEAF-A782-53B2-2575-53FFAC70E20B}"/>
              </a:ext>
            </a:extLst>
          </p:cNvPr>
          <p:cNvGraphicFramePr>
            <a:graphicFrameLocks noGrp="1"/>
          </p:cNvGraphicFramePr>
          <p:nvPr>
            <p:ph sz="quarter" idx="13"/>
            <p:extLst>
              <p:ext uri="{D42A27DB-BD31-4B8C-83A1-F6EECF244321}">
                <p14:modId xmlns:p14="http://schemas.microsoft.com/office/powerpoint/2010/main" val="3029385780"/>
              </p:ext>
            </p:extLst>
          </p:nvPr>
        </p:nvGraphicFramePr>
        <p:xfrm>
          <a:off x="6264336" y="1159376"/>
          <a:ext cx="4536490" cy="2388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ontent Placeholder 9">
            <a:extLst>
              <a:ext uri="{FF2B5EF4-FFF2-40B4-BE49-F238E27FC236}">
                <a16:creationId xmlns:a16="http://schemas.microsoft.com/office/drawing/2014/main" id="{E8862055-772C-7A76-57FB-B30CE68A2605}"/>
              </a:ext>
            </a:extLst>
          </p:cNvPr>
          <p:cNvGraphicFramePr>
            <a:graphicFrameLocks noGrp="1"/>
          </p:cNvGraphicFramePr>
          <p:nvPr>
            <p:ph sz="quarter" idx="12"/>
            <p:extLst>
              <p:ext uri="{D42A27DB-BD31-4B8C-83A1-F6EECF244321}">
                <p14:modId xmlns:p14="http://schemas.microsoft.com/office/powerpoint/2010/main" val="4213610795"/>
              </p:ext>
            </p:extLst>
          </p:nvPr>
        </p:nvGraphicFramePr>
        <p:xfrm>
          <a:off x="728663" y="1260475"/>
          <a:ext cx="5233987" cy="4752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ight Arrow 10">
            <a:extLst>
              <a:ext uri="{FF2B5EF4-FFF2-40B4-BE49-F238E27FC236}">
                <a16:creationId xmlns:a16="http://schemas.microsoft.com/office/drawing/2014/main" id="{FF420859-CE3D-BC3B-944E-9ACA74114B1D}"/>
              </a:ext>
            </a:extLst>
          </p:cNvPr>
          <p:cNvSpPr/>
          <p:nvPr/>
        </p:nvSpPr>
        <p:spPr>
          <a:xfrm rot="9057001">
            <a:off x="4010294" y="2705718"/>
            <a:ext cx="2252913" cy="426849"/>
          </a:xfrm>
          <a:prstGeom prst="rightArrow">
            <a:avLst/>
          </a:prstGeom>
          <a:solidFill>
            <a:schemeClr val="accent1"/>
          </a:solidFill>
          <a:ln>
            <a:noFill/>
          </a:ln>
          <a:effectLst/>
          <a:scene3d>
            <a:camera prst="orthographicFront">
              <a:rot lat="0" lon="0" rev="0"/>
            </a:camera>
            <a:lightRig rig="threePt" dir="t">
              <a:rot lat="0" lon="0" rev="1200000"/>
            </a:lightRig>
          </a:scene3d>
          <a:sp3d/>
        </p:spPr>
        <p:style>
          <a:lnRef idx="0">
            <a:schemeClr val="lt1">
              <a:hueOff val="0"/>
              <a:satOff val="0"/>
              <a:lumOff val="0"/>
              <a:alphaOff val="0"/>
            </a:schemeClr>
          </a:lnRef>
          <a:fillRef idx="3">
            <a:scrgbClr r="0" g="0" b="0"/>
          </a:fillRef>
          <a:effectRef idx="3">
            <a:scrgbClr r="0" g="0" b="0"/>
          </a:effectRef>
          <a:fontRef idx="minor">
            <a:schemeClr val="lt1"/>
          </a:fontRef>
        </p:style>
        <p:txBody>
          <a:bodyPr lIns="91440" tIns="91440" bIns="91440" rtlCol="0" anchor="t"/>
          <a:lstStyle/>
          <a:p>
            <a:pPr algn="ctr"/>
            <a:endParaRPr lang="en-US" sz="1200" dirty="0" err="1">
              <a:solidFill>
                <a:srgbClr val="FFFFFF"/>
              </a:solidFill>
              <a:latin typeface="Roboto Regular"/>
              <a:cs typeface="Roboto Regular"/>
            </a:endParaRPr>
          </a:p>
        </p:txBody>
      </p:sp>
      <p:sp>
        <p:nvSpPr>
          <p:cNvPr id="3" name="TextBox 2">
            <a:extLst>
              <a:ext uri="{FF2B5EF4-FFF2-40B4-BE49-F238E27FC236}">
                <a16:creationId xmlns:a16="http://schemas.microsoft.com/office/drawing/2014/main" id="{A6C06B61-9684-0AE4-19FE-8D08CF593FA4}"/>
              </a:ext>
            </a:extLst>
          </p:cNvPr>
          <p:cNvSpPr txBox="1"/>
          <p:nvPr/>
        </p:nvSpPr>
        <p:spPr>
          <a:xfrm>
            <a:off x="3118671" y="3745735"/>
            <a:ext cx="453970" cy="369332"/>
          </a:xfrm>
          <a:prstGeom prst="rect">
            <a:avLst/>
          </a:prstGeom>
          <a:noFill/>
        </p:spPr>
        <p:txBody>
          <a:bodyPr wrap="none" rtlCol="0">
            <a:spAutoFit/>
          </a:bodyPr>
          <a:lstStyle/>
          <a:p>
            <a:r>
              <a:rPr lang="en-US" dirty="0"/>
              <a:t>F7</a:t>
            </a:r>
          </a:p>
        </p:txBody>
      </p:sp>
      <p:sp>
        <p:nvSpPr>
          <p:cNvPr id="4" name="TextBox 3">
            <a:extLst>
              <a:ext uri="{FF2B5EF4-FFF2-40B4-BE49-F238E27FC236}">
                <a16:creationId xmlns:a16="http://schemas.microsoft.com/office/drawing/2014/main" id="{C921CEFB-DFF2-DED2-436A-BB363C35BB3C}"/>
              </a:ext>
            </a:extLst>
          </p:cNvPr>
          <p:cNvSpPr txBox="1"/>
          <p:nvPr/>
        </p:nvSpPr>
        <p:spPr>
          <a:xfrm>
            <a:off x="2566930" y="3429000"/>
            <a:ext cx="453970" cy="369332"/>
          </a:xfrm>
          <a:prstGeom prst="rect">
            <a:avLst/>
          </a:prstGeom>
          <a:noFill/>
        </p:spPr>
        <p:txBody>
          <a:bodyPr wrap="none" rtlCol="0">
            <a:spAutoFit/>
          </a:bodyPr>
          <a:lstStyle/>
          <a:p>
            <a:r>
              <a:rPr lang="en-US" dirty="0"/>
              <a:t>F6</a:t>
            </a:r>
          </a:p>
        </p:txBody>
      </p:sp>
      <p:sp>
        <p:nvSpPr>
          <p:cNvPr id="6" name="TextBox 5">
            <a:extLst>
              <a:ext uri="{FF2B5EF4-FFF2-40B4-BE49-F238E27FC236}">
                <a16:creationId xmlns:a16="http://schemas.microsoft.com/office/drawing/2014/main" id="{125E1729-FC1D-1EA7-AFDF-8BBC767B4214}"/>
              </a:ext>
            </a:extLst>
          </p:cNvPr>
          <p:cNvSpPr txBox="1"/>
          <p:nvPr/>
        </p:nvSpPr>
        <p:spPr>
          <a:xfrm>
            <a:off x="3647342" y="3452296"/>
            <a:ext cx="453970" cy="369332"/>
          </a:xfrm>
          <a:prstGeom prst="rect">
            <a:avLst/>
          </a:prstGeom>
          <a:noFill/>
        </p:spPr>
        <p:txBody>
          <a:bodyPr wrap="none" rtlCol="0">
            <a:spAutoFit/>
          </a:bodyPr>
          <a:lstStyle/>
          <a:p>
            <a:r>
              <a:rPr lang="en-US" dirty="0"/>
              <a:t>F4</a:t>
            </a:r>
          </a:p>
        </p:txBody>
      </p:sp>
      <p:sp>
        <p:nvSpPr>
          <p:cNvPr id="7" name="TextBox 6">
            <a:extLst>
              <a:ext uri="{FF2B5EF4-FFF2-40B4-BE49-F238E27FC236}">
                <a16:creationId xmlns:a16="http://schemas.microsoft.com/office/drawing/2014/main" id="{E32AE3E3-046D-0297-3C26-E63F4A1B0DAD}"/>
              </a:ext>
            </a:extLst>
          </p:cNvPr>
          <p:cNvSpPr txBox="1"/>
          <p:nvPr/>
        </p:nvSpPr>
        <p:spPr>
          <a:xfrm>
            <a:off x="3118671" y="4357749"/>
            <a:ext cx="453970" cy="369332"/>
          </a:xfrm>
          <a:prstGeom prst="rect">
            <a:avLst/>
          </a:prstGeom>
          <a:noFill/>
        </p:spPr>
        <p:txBody>
          <a:bodyPr wrap="none" rtlCol="0">
            <a:spAutoFit/>
          </a:bodyPr>
          <a:lstStyle/>
          <a:p>
            <a:r>
              <a:rPr lang="en-US" dirty="0"/>
              <a:t>F5</a:t>
            </a:r>
          </a:p>
        </p:txBody>
      </p:sp>
    </p:spTree>
    <p:extLst>
      <p:ext uri="{BB962C8B-B14F-4D97-AF65-F5344CB8AC3E}">
        <p14:creationId xmlns:p14="http://schemas.microsoft.com/office/powerpoint/2010/main" val="1876286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17A-C977-6846-9409-599E521FDFF7}"/>
              </a:ext>
            </a:extLst>
          </p:cNvPr>
          <p:cNvSpPr>
            <a:spLocks noGrp="1"/>
          </p:cNvSpPr>
          <p:nvPr>
            <p:ph type="title"/>
          </p:nvPr>
        </p:nvSpPr>
        <p:spPr>
          <a:xfrm>
            <a:off x="728192" y="527980"/>
            <a:ext cx="9047377" cy="426848"/>
          </a:xfrm>
        </p:spPr>
        <p:txBody>
          <a:bodyPr wrap="square" anchor="b">
            <a:normAutofit/>
          </a:bodyPr>
          <a:lstStyle/>
          <a:p>
            <a:r>
              <a:rPr lang="en-US" sz="3200" dirty="0"/>
              <a:t>Domains F4-10 and KSAs</a:t>
            </a:r>
          </a:p>
        </p:txBody>
      </p:sp>
      <p:graphicFrame>
        <p:nvGraphicFramePr>
          <p:cNvPr id="5" name="Content Placeholder 2">
            <a:extLst>
              <a:ext uri="{FF2B5EF4-FFF2-40B4-BE49-F238E27FC236}">
                <a16:creationId xmlns:a16="http://schemas.microsoft.com/office/drawing/2014/main" id="{7F20FEAF-A782-53B2-2575-53FFAC70E20B}"/>
              </a:ext>
            </a:extLst>
          </p:cNvPr>
          <p:cNvGraphicFramePr>
            <a:graphicFrameLocks noGrp="1"/>
          </p:cNvGraphicFramePr>
          <p:nvPr>
            <p:ph sz="quarter" idx="13"/>
            <p:extLst>
              <p:ext uri="{D42A27DB-BD31-4B8C-83A1-F6EECF244321}">
                <p14:modId xmlns:p14="http://schemas.microsoft.com/office/powerpoint/2010/main" val="910464667"/>
              </p:ext>
            </p:extLst>
          </p:nvPr>
        </p:nvGraphicFramePr>
        <p:xfrm>
          <a:off x="6579529" y="1578017"/>
          <a:ext cx="4405463" cy="3993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4" descr="Diagram, venn diagram&#10;&#10;Description automatically generated">
            <a:extLst>
              <a:ext uri="{FF2B5EF4-FFF2-40B4-BE49-F238E27FC236}">
                <a16:creationId xmlns:a16="http://schemas.microsoft.com/office/drawing/2014/main" id="{ABA53416-71A7-C207-BAEE-1861437B860D}"/>
              </a:ext>
            </a:extLst>
          </p:cNvPr>
          <p:cNvPicPr>
            <a:picLocks noGrp="1" noChangeAspect="1"/>
          </p:cNvPicPr>
          <p:nvPr>
            <p:ph sz="quarter" idx="12"/>
          </p:nvPr>
        </p:nvPicPr>
        <p:blipFill>
          <a:blip r:embed="rId8">
            <a:extLst>
              <a:ext uri="{28A0092B-C50C-407E-A947-70E740481C1C}">
                <a14:useLocalDpi xmlns:a14="http://schemas.microsoft.com/office/drawing/2010/main" val="0"/>
              </a:ext>
            </a:extLst>
          </a:blip>
          <a:stretch>
            <a:fillRect/>
          </a:stretch>
        </p:blipFill>
        <p:spPr>
          <a:xfrm>
            <a:off x="728192" y="1275973"/>
            <a:ext cx="4777474" cy="4752975"/>
          </a:xfrm>
          <a:prstGeom prst="rect">
            <a:avLst/>
          </a:prstGeom>
        </p:spPr>
      </p:pic>
    </p:spTree>
    <p:extLst>
      <p:ext uri="{BB962C8B-B14F-4D97-AF65-F5344CB8AC3E}">
        <p14:creationId xmlns:p14="http://schemas.microsoft.com/office/powerpoint/2010/main" val="365506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F2A9FA-9EE1-4D19-BC30-D327FC5E1277}"/>
              </a:ext>
            </a:extLst>
          </p:cNvPr>
          <p:cNvSpPr>
            <a:spLocks noGrp="1"/>
          </p:cNvSpPr>
          <p:nvPr>
            <p:ph type="title"/>
          </p:nvPr>
        </p:nvSpPr>
        <p:spPr>
          <a:xfrm>
            <a:off x="718978" y="610397"/>
            <a:ext cx="11029616" cy="426848"/>
          </a:xfrm>
        </p:spPr>
        <p:txBody>
          <a:bodyPr/>
          <a:lstStyle/>
          <a:p>
            <a:r>
              <a:rPr lang="en-US" dirty="0"/>
              <a:t>Foundational Domains</a:t>
            </a:r>
          </a:p>
        </p:txBody>
      </p:sp>
      <p:sp>
        <p:nvSpPr>
          <p:cNvPr id="7" name="Content Placeholder 6">
            <a:extLst>
              <a:ext uri="{FF2B5EF4-FFF2-40B4-BE49-F238E27FC236}">
                <a16:creationId xmlns:a16="http://schemas.microsoft.com/office/drawing/2014/main" id="{B59D1091-AF19-4AF3-94FD-C0E39AB16776}"/>
              </a:ext>
            </a:extLst>
          </p:cNvPr>
          <p:cNvSpPr>
            <a:spLocks noGrp="1"/>
          </p:cNvSpPr>
          <p:nvPr>
            <p:ph idx="1"/>
          </p:nvPr>
        </p:nvSpPr>
        <p:spPr>
          <a:xfrm>
            <a:off x="581192" y="1202499"/>
            <a:ext cx="11029615" cy="5362856"/>
          </a:xfrm>
        </p:spPr>
        <p:txBody>
          <a:bodyPr>
            <a:normAutofit lnSpcReduction="10000"/>
          </a:bodyPr>
          <a:lstStyle/>
          <a:p>
            <a:pPr marL="324000" lvl="1" indent="0">
              <a:buNone/>
            </a:pPr>
            <a:r>
              <a:rPr lang="en-US" sz="2000" b="1" dirty="0">
                <a:solidFill>
                  <a:schemeClr val="tx1"/>
                </a:solidFill>
                <a:latin typeface="+mj-lt"/>
              </a:rPr>
              <a:t>F1 – Health</a:t>
            </a:r>
          </a:p>
          <a:p>
            <a:pPr marL="0" marR="0" indent="0" fontAlgn="base">
              <a:buNone/>
            </a:pPr>
            <a:r>
              <a:rPr lang="en-US" sz="1600" i="1" dirty="0">
                <a:solidFill>
                  <a:srgbClr val="2A2A2A"/>
                </a:solidFill>
                <a:effectLst/>
                <a:highlight>
                  <a:srgbClr val="FFFF00"/>
                </a:highlight>
                <a:latin typeface="+mj-lt"/>
                <a:ea typeface="Times New Roman" panose="02020603050405020304" pitchFamily="18" charset="0"/>
                <a:cs typeface="Times New Roman" panose="02020603050405020304" pitchFamily="18" charset="0"/>
              </a:rPr>
              <a:t>At the time of graduation from an applied bachelor’s program related to health informatics, the undergraduate student should be able to…</a:t>
            </a:r>
            <a:r>
              <a:rPr lang="en-US" sz="1600" dirty="0">
                <a:solidFill>
                  <a:srgbClr val="2A2A2A"/>
                </a:solidFill>
                <a:effectLst/>
                <a:highlight>
                  <a:srgbClr val="FFFF00"/>
                </a:highlight>
                <a:latin typeface="+mj-lt"/>
                <a:ea typeface="Times New Roman" panose="02020603050405020304" pitchFamily="18" charset="0"/>
                <a:cs typeface="Times New Roman" panose="02020603050405020304" pitchFamily="18" charset="0"/>
              </a:rPr>
              <a:t>  </a:t>
            </a:r>
            <a:endParaRPr lang="en-US" sz="1600" dirty="0">
              <a:effectLst/>
              <a:highlight>
                <a:srgbClr val="FFFF00"/>
              </a:highlight>
              <a:latin typeface="+mj-lt"/>
              <a:ea typeface="Times New Roman" panose="02020603050405020304" pitchFamily="18" charset="0"/>
            </a:endParaRPr>
          </a:p>
          <a:p>
            <a:pPr>
              <a:buFont typeface="Arial" panose="020B0604020202020204" pitchFamily="34" charset="0"/>
              <a:buChar char="•"/>
            </a:pPr>
            <a:r>
              <a:rPr lang="en-US" sz="1600" b="1" dirty="0">
                <a:solidFill>
                  <a:srgbClr val="2A2A2A"/>
                </a:solidFill>
                <a:effectLst/>
                <a:latin typeface="+mj-lt"/>
                <a:ea typeface="Calibri" panose="020F0502020204030204" pitchFamily="34" charset="0"/>
              </a:rPr>
              <a:t>Describe</a:t>
            </a:r>
            <a:r>
              <a:rPr lang="en-US" sz="1600" dirty="0">
                <a:solidFill>
                  <a:srgbClr val="2A2A2A"/>
                </a:solidFill>
                <a:effectLst/>
                <a:latin typeface="+mj-lt"/>
                <a:ea typeface="Calibri" panose="020F0502020204030204" pitchFamily="34" charset="0"/>
              </a:rPr>
              <a:t> the history, goals, methods (including data and information used and produced), and current challenges of the major health science fields. These include foundations in healthcare terminology, clinical workflow and processes, healthcare delivery and the healthcare environment, translational science, patient engagement, consumer health, public health, and quality improvement.</a:t>
            </a:r>
            <a:endParaRPr lang="en-US" sz="1800" dirty="0">
              <a:solidFill>
                <a:srgbClr val="2A2A2A"/>
              </a:solidFill>
              <a:effectLst/>
              <a:latin typeface="+mj-lt"/>
              <a:ea typeface="Calibri" panose="020F0502020204030204" pitchFamily="34" charset="0"/>
            </a:endParaRPr>
          </a:p>
          <a:p>
            <a:pPr marL="0" indent="0">
              <a:buNone/>
            </a:pPr>
            <a:r>
              <a:rPr lang="en-US" sz="1800" dirty="0">
                <a:solidFill>
                  <a:srgbClr val="2A2A2A"/>
                </a:solidFill>
                <a:latin typeface="+mj-lt"/>
              </a:rPr>
              <a:t>     </a:t>
            </a:r>
            <a:r>
              <a:rPr lang="en-US" sz="2000" b="1" dirty="0">
                <a:latin typeface="+mj-lt"/>
              </a:rPr>
              <a:t>F2 – Information Science and Technology</a:t>
            </a:r>
          </a:p>
          <a:p>
            <a:pPr marL="0" marR="0" lvl="0" indent="0" fontAlgn="base">
              <a:buSzPts val="1000"/>
              <a:buNone/>
              <a:tabLst>
                <a:tab pos="457200" algn="l"/>
              </a:tabLst>
            </a:pPr>
            <a:r>
              <a:rPr lang="en-US" sz="1600" i="1" dirty="0">
                <a:solidFill>
                  <a:srgbClr val="2A2A2A"/>
                </a:solidFill>
                <a:effectLst/>
                <a:latin typeface="+mj-lt"/>
                <a:ea typeface="Times New Roman" panose="02020603050405020304" pitchFamily="18" charset="0"/>
                <a:cs typeface="Times New Roman" panose="02020603050405020304" pitchFamily="18" charset="0"/>
              </a:rPr>
              <a:t>At the time of graduation from an applied bachelor’s program related to health informatics, the undergraduate student should be able to…</a:t>
            </a:r>
          </a:p>
          <a:p>
            <a:pPr marL="285750" marR="0" lvl="0" indent="-285750" fontAlgn="base">
              <a:buSzPts val="1000"/>
              <a:buFont typeface="Arial" panose="020B0604020202020204" pitchFamily="34" charset="0"/>
              <a:buChar char="•"/>
              <a:tabLst>
                <a:tab pos="457200" algn="l"/>
              </a:tabLst>
            </a:pPr>
            <a:r>
              <a:rPr lang="en-US" sz="1600" b="1" dirty="0">
                <a:effectLst/>
                <a:latin typeface="+mj-lt"/>
                <a:ea typeface="Times New Roman" panose="02020603050405020304" pitchFamily="18" charset="0"/>
                <a:cs typeface="Times New Roman" panose="02020603050405020304" pitchFamily="18" charset="0"/>
              </a:rPr>
              <a:t>Understand</a:t>
            </a:r>
            <a:r>
              <a:rPr lang="en-US" sz="1600" dirty="0">
                <a:effectLst/>
                <a:latin typeface="+mj-lt"/>
                <a:ea typeface="Times New Roman" panose="02020603050405020304" pitchFamily="18" charset="0"/>
                <a:cs typeface="Times New Roman" panose="02020603050405020304" pitchFamily="18" charset="0"/>
              </a:rPr>
              <a:t> key concepts and methods used in information science and technology. </a:t>
            </a:r>
            <a:endParaRPr lang="en-US" sz="1600" dirty="0">
              <a:effectLst/>
              <a:latin typeface="+mj-lt"/>
              <a:ea typeface="Times New Roman" panose="02020603050405020304" pitchFamily="18" charset="0"/>
            </a:endParaRPr>
          </a:p>
          <a:p>
            <a:pPr marL="285750" marR="0" lvl="0" indent="-285750" fontAlgn="base">
              <a:buSzPts val="1000"/>
              <a:buFont typeface="Arial" panose="020B0604020202020204" pitchFamily="34" charset="0"/>
              <a:buChar char="•"/>
              <a:tabLst>
                <a:tab pos="457200" algn="l"/>
              </a:tabLst>
            </a:pPr>
            <a:r>
              <a:rPr lang="en-US" sz="1600" b="1" dirty="0">
                <a:effectLst/>
                <a:latin typeface="+mj-lt"/>
                <a:ea typeface="Times New Roman" panose="02020603050405020304" pitchFamily="18" charset="0"/>
                <a:cs typeface="Times New Roman" panose="02020603050405020304" pitchFamily="18" charset="0"/>
              </a:rPr>
              <a:t>Identify</a:t>
            </a:r>
            <a:r>
              <a:rPr lang="en-US" sz="1600" dirty="0">
                <a:effectLst/>
                <a:latin typeface="+mj-lt"/>
                <a:ea typeface="Times New Roman" panose="02020603050405020304" pitchFamily="18" charset="0"/>
                <a:cs typeface="Times New Roman" panose="02020603050405020304" pitchFamily="18" charset="0"/>
              </a:rPr>
              <a:t> the applicable tools for data capture, storage, retrieval, and analysis for a given informatics problem. </a:t>
            </a:r>
            <a:endParaRPr lang="en-US" sz="1600" dirty="0">
              <a:effectLst/>
              <a:latin typeface="+mj-lt"/>
              <a:ea typeface="Times New Roman" panose="02020603050405020304" pitchFamily="18" charset="0"/>
            </a:endParaRPr>
          </a:p>
          <a:p>
            <a:pPr marL="285750" marR="0" lvl="0" indent="-285750" fontAlgn="base">
              <a:buSzPts val="1000"/>
              <a:buFont typeface="Arial" panose="020B0604020202020204" pitchFamily="34" charset="0"/>
              <a:buChar char="•"/>
              <a:tabLst>
                <a:tab pos="457200" algn="l"/>
              </a:tabLst>
            </a:pPr>
            <a:r>
              <a:rPr lang="en-US" sz="1600" dirty="0">
                <a:effectLst/>
                <a:latin typeface="+mj-lt"/>
                <a:ea typeface="Times New Roman" panose="02020603050405020304" pitchFamily="18" charset="0"/>
                <a:cs typeface="Times New Roman" panose="02020603050405020304" pitchFamily="18" charset="0"/>
              </a:rPr>
              <a:t>Work in teams to secure/protect information. </a:t>
            </a:r>
            <a:endParaRPr lang="en-US" sz="1600" dirty="0">
              <a:effectLst/>
              <a:latin typeface="+mj-lt"/>
              <a:ea typeface="Times New Roman" panose="02020603050405020304" pitchFamily="18" charset="0"/>
            </a:endParaRPr>
          </a:p>
          <a:p>
            <a:endParaRPr lang="en-US" sz="1800" dirty="0">
              <a:latin typeface="+mj-lt"/>
            </a:endParaRPr>
          </a:p>
        </p:txBody>
      </p:sp>
      <p:sp>
        <p:nvSpPr>
          <p:cNvPr id="2" name="Slide Number Placeholder 1">
            <a:extLst>
              <a:ext uri="{FF2B5EF4-FFF2-40B4-BE49-F238E27FC236}">
                <a16:creationId xmlns:a16="http://schemas.microsoft.com/office/drawing/2014/main" id="{396465F2-35F3-4EB9-A126-730C68278CED}"/>
              </a:ext>
            </a:extLst>
          </p:cNvPr>
          <p:cNvSpPr>
            <a:spLocks noGrp="1"/>
          </p:cNvSpPr>
          <p:nvPr>
            <p:ph type="sldNum" sz="quarter" idx="12"/>
          </p:nvPr>
        </p:nvSpPr>
        <p:spPr/>
        <p:txBody>
          <a:bodyPr/>
          <a:lstStyle/>
          <a:p>
            <a:fld id="{3A98EE3D-8CD1-4C3F-BD1C-C98C9596463C}" type="slidenum">
              <a:rPr lang="en-US" smtClean="0"/>
              <a:pPr/>
              <a:t>6</a:t>
            </a:fld>
            <a:endParaRPr lang="en-US" dirty="0"/>
          </a:p>
        </p:txBody>
      </p:sp>
    </p:spTree>
    <p:extLst>
      <p:ext uri="{BB962C8B-B14F-4D97-AF65-F5344CB8AC3E}">
        <p14:creationId xmlns:p14="http://schemas.microsoft.com/office/powerpoint/2010/main" val="21392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9C2EA6-AEEC-20F5-222E-093D6A9CD05B}"/>
              </a:ext>
            </a:extLst>
          </p:cNvPr>
          <p:cNvSpPr>
            <a:spLocks noGrp="1"/>
          </p:cNvSpPr>
          <p:nvPr>
            <p:ph type="title"/>
          </p:nvPr>
        </p:nvSpPr>
        <p:spPr>
          <a:xfrm>
            <a:off x="581192" y="669226"/>
            <a:ext cx="11029616" cy="426848"/>
          </a:xfrm>
        </p:spPr>
        <p:txBody>
          <a:bodyPr/>
          <a:lstStyle/>
          <a:p>
            <a:r>
              <a:rPr lang="en-US" dirty="0"/>
              <a:t>Foundational Domains</a:t>
            </a:r>
          </a:p>
        </p:txBody>
      </p:sp>
      <p:sp>
        <p:nvSpPr>
          <p:cNvPr id="5" name="Content Placeholder 4">
            <a:extLst>
              <a:ext uri="{FF2B5EF4-FFF2-40B4-BE49-F238E27FC236}">
                <a16:creationId xmlns:a16="http://schemas.microsoft.com/office/drawing/2014/main" id="{65883BB4-0153-4570-BAA5-376EE8DE8735}"/>
              </a:ext>
            </a:extLst>
          </p:cNvPr>
          <p:cNvSpPr>
            <a:spLocks noGrp="1"/>
          </p:cNvSpPr>
          <p:nvPr>
            <p:ph idx="1"/>
          </p:nvPr>
        </p:nvSpPr>
        <p:spPr>
          <a:xfrm>
            <a:off x="581192" y="1189973"/>
            <a:ext cx="11029615" cy="5488115"/>
          </a:xfrm>
        </p:spPr>
        <p:txBody>
          <a:bodyPr>
            <a:normAutofit/>
          </a:bodyPr>
          <a:lstStyle/>
          <a:p>
            <a:pPr marL="0" indent="0">
              <a:buNone/>
            </a:pPr>
            <a:r>
              <a:rPr lang="en-US" sz="2000" b="1" dirty="0">
                <a:latin typeface="+mj-lt"/>
              </a:rPr>
              <a:t>F3 – Social and Behavioral Science</a:t>
            </a:r>
          </a:p>
          <a:p>
            <a:pPr marL="0" indent="0">
              <a:buNone/>
            </a:pPr>
            <a:r>
              <a:rPr lang="en-US" sz="1400" i="1" dirty="0">
                <a:solidFill>
                  <a:srgbClr val="2A2A2A"/>
                </a:solidFill>
                <a:effectLst/>
                <a:latin typeface="+mj-lt"/>
                <a:ea typeface="Times New Roman" panose="02020603050405020304" pitchFamily="18" charset="0"/>
                <a:cs typeface="Times New Roman" panose="02020603050405020304" pitchFamily="18" charset="0"/>
              </a:rPr>
              <a:t>At the time of graduation from an applied bachelor’s program related to health informatics, the undergraduate student should be able to…</a:t>
            </a:r>
          </a:p>
          <a:p>
            <a:pPr>
              <a:buFont typeface="Arial" panose="020B0604020202020204" pitchFamily="34" charset="0"/>
              <a:buChar char="•"/>
            </a:pPr>
            <a:r>
              <a:rPr lang="en-US" sz="1400" b="1" dirty="0">
                <a:solidFill>
                  <a:srgbClr val="FF0000"/>
                </a:solidFill>
                <a:effectLst/>
                <a:latin typeface="+mj-lt"/>
                <a:ea typeface="Times New Roman" panose="02020603050405020304" pitchFamily="18" charset="0"/>
                <a:cs typeface="Times New Roman" panose="02020603050405020304" pitchFamily="18" charset="0"/>
              </a:rPr>
              <a:t>K-</a:t>
            </a:r>
            <a:r>
              <a:rPr lang="en-US" sz="1400" b="1" dirty="0">
                <a:solidFill>
                  <a:srgbClr val="2A2A2A"/>
                </a:solidFill>
                <a:effectLst/>
                <a:latin typeface="+mj-lt"/>
                <a:ea typeface="Times New Roman" panose="02020603050405020304" pitchFamily="18" charset="0"/>
                <a:cs typeface="Times New Roman" panose="02020603050405020304" pitchFamily="18" charset="0"/>
              </a:rPr>
              <a:t> Identify</a:t>
            </a:r>
            <a:r>
              <a:rPr lang="en-US" sz="1400" dirty="0">
                <a:solidFill>
                  <a:srgbClr val="2A2A2A"/>
                </a:solidFill>
                <a:effectLst/>
                <a:latin typeface="+mj-lt"/>
                <a:ea typeface="Times New Roman" panose="02020603050405020304" pitchFamily="18" charset="0"/>
                <a:cs typeface="Times New Roman" panose="02020603050405020304" pitchFamily="18" charset="0"/>
              </a:rPr>
              <a:t> the effects of social, behavioral, and psychological models applicable to health informatics from multiple levels including individuals, organizations, social groups, and society. </a:t>
            </a:r>
          </a:p>
          <a:p>
            <a:pPr marL="0" indent="0">
              <a:buNone/>
            </a:pPr>
            <a:r>
              <a:rPr lang="en-US" sz="2000" b="1" dirty="0">
                <a:solidFill>
                  <a:srgbClr val="2A2A2A"/>
                </a:solidFill>
                <a:latin typeface="+mj-lt"/>
                <a:ea typeface="Times New Roman" panose="02020603050405020304" pitchFamily="18" charset="0"/>
                <a:cs typeface="Times New Roman" panose="02020603050405020304" pitchFamily="18" charset="0"/>
              </a:rPr>
              <a:t>F4 – Health Information Science and Technology</a:t>
            </a:r>
          </a:p>
          <a:p>
            <a:pPr marL="0" marR="0" indent="0" fontAlgn="base">
              <a:buNone/>
            </a:pPr>
            <a:r>
              <a:rPr lang="en-US" sz="1400" i="1" dirty="0">
                <a:solidFill>
                  <a:srgbClr val="2A2A2A"/>
                </a:solidFill>
                <a:effectLst/>
                <a:latin typeface="+mj-lt"/>
                <a:ea typeface="Times New Roman" panose="02020603050405020304" pitchFamily="18" charset="0"/>
                <a:cs typeface="Times New Roman" panose="02020603050405020304" pitchFamily="18" charset="0"/>
              </a:rPr>
              <a:t>At the time of graduation from an applied bachelor’s program related to health informatics, the undergraduate student should be able to…</a:t>
            </a:r>
            <a:r>
              <a:rPr lang="en-US" sz="1400" dirty="0">
                <a:solidFill>
                  <a:srgbClr val="2A2A2A"/>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Times New Roman" panose="02020603050405020304" pitchFamily="18" charset="0"/>
            </a:endParaRPr>
          </a:p>
          <a:p>
            <a:pPr marL="285750" indent="-285750" fontAlgn="base">
              <a:buSzPts val="1000"/>
              <a:buFont typeface="Arial" panose="020B0604020202020204" pitchFamily="34" charset="0"/>
              <a:buChar char="•"/>
              <a:tabLst>
                <a:tab pos="457200" algn="l"/>
              </a:tabLst>
            </a:pPr>
            <a:r>
              <a:rPr lang="en-US" sz="1400" b="1" dirty="0">
                <a:solidFill>
                  <a:srgbClr val="FF0000"/>
                </a:solidFill>
                <a:effectLst/>
                <a:latin typeface="+mj-lt"/>
                <a:ea typeface="Times New Roman" panose="02020603050405020304" pitchFamily="18" charset="0"/>
                <a:cs typeface="Times New Roman" panose="02020603050405020304" pitchFamily="18" charset="0"/>
              </a:rPr>
              <a:t>K </a:t>
            </a:r>
            <a:r>
              <a:rPr lang="en-US" sz="1400" b="1" dirty="0">
                <a:effectLst/>
                <a:latin typeface="+mj-lt"/>
                <a:ea typeface="Times New Roman" panose="02020603050405020304" pitchFamily="18" charset="0"/>
                <a:cs typeface="Times New Roman" panose="02020603050405020304" pitchFamily="18" charset="0"/>
              </a:rPr>
              <a:t>- Identify</a:t>
            </a:r>
            <a:r>
              <a:rPr lang="en-US" sz="1400" dirty="0">
                <a:effectLst/>
                <a:latin typeface="+mj-lt"/>
                <a:ea typeface="Times New Roman" panose="02020603050405020304" pitchFamily="18" charset="0"/>
                <a:cs typeface="Times New Roman" panose="02020603050405020304" pitchFamily="18" charset="0"/>
              </a:rPr>
              <a:t> possible biomedical and health information science and technology methods and tools for solving a specific biomedical and health information problem. Core health information technology tools may be dependent upon the application area of the training program.</a:t>
            </a:r>
            <a:endParaRPr lang="en-US" sz="1400" dirty="0">
              <a:effectLst/>
              <a:latin typeface="+mj-lt"/>
              <a:ea typeface="Times New Roman" panose="02020603050405020304" pitchFamily="18" charset="0"/>
            </a:endParaRPr>
          </a:p>
          <a:p>
            <a:pPr marL="285750" indent="-285750">
              <a:buFont typeface="Arial" panose="020B0604020202020204" pitchFamily="34" charset="0"/>
              <a:buChar char="•"/>
            </a:pPr>
            <a:r>
              <a:rPr lang="en-US" sz="1400" b="1" dirty="0">
                <a:solidFill>
                  <a:srgbClr val="FF0000"/>
                </a:solidFill>
                <a:effectLst/>
                <a:latin typeface="+mj-lt"/>
                <a:ea typeface="Times New Roman" panose="02020603050405020304" pitchFamily="18" charset="0"/>
                <a:cs typeface="Times New Roman" panose="02020603050405020304" pitchFamily="18" charset="0"/>
              </a:rPr>
              <a:t>S-</a:t>
            </a:r>
            <a:r>
              <a:rPr lang="en-US" sz="1400" dirty="0">
                <a:effectLst/>
                <a:latin typeface="+mj-lt"/>
                <a:ea typeface="Times New Roman" panose="02020603050405020304" pitchFamily="18" charset="0"/>
                <a:cs typeface="Times New Roman" panose="02020603050405020304" pitchFamily="18" charset="0"/>
              </a:rPr>
              <a:t> Identify and describe a solution to a biomedical or health information problem by </a:t>
            </a:r>
            <a:r>
              <a:rPr lang="en-US" sz="1400" b="1" dirty="0">
                <a:effectLst/>
                <a:latin typeface="+mj-lt"/>
                <a:ea typeface="Times New Roman" panose="02020603050405020304" pitchFamily="18" charset="0"/>
                <a:cs typeface="Times New Roman" panose="02020603050405020304" pitchFamily="18" charset="0"/>
              </a:rPr>
              <a:t>applying computational and systems thinking</a:t>
            </a:r>
            <a:r>
              <a:rPr lang="en-US" sz="1400" dirty="0">
                <a:effectLst/>
                <a:latin typeface="+mj-lt"/>
                <a:ea typeface="Times New Roman" panose="02020603050405020304" pitchFamily="18" charset="0"/>
                <a:cs typeface="Times New Roman" panose="02020603050405020304" pitchFamily="18" charset="0"/>
              </a:rPr>
              <a:t>, </a:t>
            </a:r>
            <a:r>
              <a:rPr lang="en-US" sz="1400" b="1" dirty="0">
                <a:effectLst/>
                <a:latin typeface="+mj-lt"/>
                <a:ea typeface="Times New Roman" panose="02020603050405020304" pitchFamily="18" charset="0"/>
                <a:cs typeface="Times New Roman" panose="02020603050405020304" pitchFamily="18" charset="0"/>
              </a:rPr>
              <a:t>information science, and technology</a:t>
            </a:r>
            <a:r>
              <a:rPr lang="en-US" sz="1400" dirty="0">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Times New Roman" panose="02020603050405020304" pitchFamily="18" charset="0"/>
            </a:endParaRPr>
          </a:p>
          <a:p>
            <a:pPr marL="285750" indent="-285750">
              <a:buFont typeface="Arial" panose="020B0604020202020204" pitchFamily="34" charset="0"/>
              <a:buChar char="•"/>
            </a:pPr>
            <a:r>
              <a:rPr lang="en-US" sz="1400" b="1" dirty="0">
                <a:solidFill>
                  <a:srgbClr val="FF0000"/>
                </a:solidFill>
                <a:effectLst/>
                <a:latin typeface="+mj-lt"/>
                <a:ea typeface="Times New Roman" panose="02020603050405020304" pitchFamily="18" charset="0"/>
                <a:cs typeface="Times New Roman" panose="02020603050405020304" pitchFamily="18" charset="0"/>
              </a:rPr>
              <a:t>A - </a:t>
            </a:r>
            <a:r>
              <a:rPr lang="en-US" sz="1400" b="1" dirty="0">
                <a:effectLst/>
                <a:latin typeface="+mj-lt"/>
                <a:ea typeface="Times New Roman" panose="02020603050405020304" pitchFamily="18" charset="0"/>
                <a:cs typeface="Times New Roman" panose="02020603050405020304" pitchFamily="18" charset="0"/>
              </a:rPr>
              <a:t>Demonstrate consideration of the advantages and limitations </a:t>
            </a:r>
            <a:r>
              <a:rPr lang="en-US" sz="1400" dirty="0">
                <a:effectLst/>
                <a:latin typeface="+mj-lt"/>
                <a:ea typeface="Times New Roman" panose="02020603050405020304" pitchFamily="18" charset="0"/>
                <a:cs typeface="Times New Roman" panose="02020603050405020304" pitchFamily="18" charset="0"/>
              </a:rPr>
              <a:t>of using information science and technology to solve biomedical and health information problems as well as the needs of the different stakeholders and context.  </a:t>
            </a:r>
            <a:endParaRPr lang="en-US" sz="1400" dirty="0">
              <a:effectLst/>
              <a:latin typeface="+mj-lt"/>
              <a:ea typeface="Times New Roman" panose="02020603050405020304" pitchFamily="18" charset="0"/>
            </a:endParaRPr>
          </a:p>
          <a:p>
            <a:pPr marL="0" indent="0">
              <a:buNone/>
            </a:pPr>
            <a:endParaRPr lang="en-US" sz="1400" dirty="0">
              <a:effectLst/>
              <a:latin typeface="+mj-lt"/>
              <a:ea typeface="Times New Roman" panose="02020603050405020304" pitchFamily="18" charset="0"/>
            </a:endParaRPr>
          </a:p>
          <a:p>
            <a:pPr marL="457200" indent="-457200">
              <a:buFont typeface="+mj-lt"/>
              <a:buAutoNum type="arabicPeriod" startAt="3"/>
            </a:pPr>
            <a:endParaRPr lang="en-US" dirty="0">
              <a:latin typeface="+mj-lt"/>
            </a:endParaRPr>
          </a:p>
        </p:txBody>
      </p:sp>
      <p:sp>
        <p:nvSpPr>
          <p:cNvPr id="2" name="Slide Number Placeholder 1">
            <a:extLst>
              <a:ext uri="{FF2B5EF4-FFF2-40B4-BE49-F238E27FC236}">
                <a16:creationId xmlns:a16="http://schemas.microsoft.com/office/drawing/2014/main" id="{E1A803B9-B9D9-4079-8693-BD34836B18DA}"/>
              </a:ext>
            </a:extLst>
          </p:cNvPr>
          <p:cNvSpPr>
            <a:spLocks noGrp="1"/>
          </p:cNvSpPr>
          <p:nvPr>
            <p:ph type="sldNum" sz="quarter" idx="12"/>
          </p:nvPr>
        </p:nvSpPr>
        <p:spPr/>
        <p:txBody>
          <a:bodyPr/>
          <a:lstStyle/>
          <a:p>
            <a:fld id="{3A98EE3D-8CD1-4C3F-BD1C-C98C9596463C}" type="slidenum">
              <a:rPr lang="en-US" smtClean="0"/>
              <a:pPr/>
              <a:t>7</a:t>
            </a:fld>
            <a:endParaRPr lang="en-US" dirty="0"/>
          </a:p>
        </p:txBody>
      </p:sp>
    </p:spTree>
    <p:extLst>
      <p:ext uri="{BB962C8B-B14F-4D97-AF65-F5344CB8AC3E}">
        <p14:creationId xmlns:p14="http://schemas.microsoft.com/office/powerpoint/2010/main" val="422771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B89580-7F22-1635-86A0-7A26C1708BBA}"/>
              </a:ext>
            </a:extLst>
          </p:cNvPr>
          <p:cNvSpPr>
            <a:spLocks noGrp="1"/>
          </p:cNvSpPr>
          <p:nvPr>
            <p:ph type="title"/>
          </p:nvPr>
        </p:nvSpPr>
        <p:spPr>
          <a:xfrm>
            <a:off x="693926" y="619630"/>
            <a:ext cx="11029616" cy="426848"/>
          </a:xfrm>
        </p:spPr>
        <p:txBody>
          <a:bodyPr/>
          <a:lstStyle/>
          <a:p>
            <a:r>
              <a:rPr lang="en-US" dirty="0"/>
              <a:t>Foundational Domains</a:t>
            </a:r>
          </a:p>
        </p:txBody>
      </p:sp>
      <p:sp>
        <p:nvSpPr>
          <p:cNvPr id="5" name="Content Placeholder 4">
            <a:extLst>
              <a:ext uri="{FF2B5EF4-FFF2-40B4-BE49-F238E27FC236}">
                <a16:creationId xmlns:a16="http://schemas.microsoft.com/office/drawing/2014/main" id="{A620DEDB-4BB6-4A70-AB16-871407BB68A8}"/>
              </a:ext>
            </a:extLst>
          </p:cNvPr>
          <p:cNvSpPr>
            <a:spLocks noGrp="1"/>
          </p:cNvSpPr>
          <p:nvPr>
            <p:ph idx="1"/>
          </p:nvPr>
        </p:nvSpPr>
        <p:spPr>
          <a:xfrm>
            <a:off x="581192" y="1315233"/>
            <a:ext cx="11029615" cy="4660117"/>
          </a:xfrm>
        </p:spPr>
        <p:txBody>
          <a:bodyPr>
            <a:normAutofit fontScale="92500" lnSpcReduction="20000"/>
          </a:bodyPr>
          <a:lstStyle/>
          <a:p>
            <a:pPr marL="0" indent="0">
              <a:buNone/>
            </a:pPr>
            <a:r>
              <a:rPr lang="en-US" sz="2400" b="1" dirty="0">
                <a:latin typeface="+mj-lt"/>
              </a:rPr>
              <a:t>F5 – Human Factors and Socio-technical Systems</a:t>
            </a:r>
          </a:p>
          <a:p>
            <a:pPr marL="0" indent="0">
              <a:buNone/>
            </a:pPr>
            <a:r>
              <a:rPr lang="en-US" sz="1400" i="1" dirty="0">
                <a:solidFill>
                  <a:srgbClr val="2A2A2A"/>
                </a:solidFill>
                <a:effectLst/>
                <a:latin typeface="+mj-lt"/>
                <a:ea typeface="Times New Roman" panose="02020603050405020304" pitchFamily="18" charset="0"/>
                <a:cs typeface="Times New Roman" panose="02020603050405020304" pitchFamily="18" charset="0"/>
              </a:rPr>
              <a:t>At the time of graduation from an applied bachelor’s program related to health informatics, the undergraduate student should be able to…</a:t>
            </a:r>
          </a:p>
          <a:p>
            <a:pPr marL="285750" indent="-285750">
              <a:buFont typeface="Arial" panose="020B0604020202020204" pitchFamily="34" charset="0"/>
              <a:buChar char="•"/>
            </a:pPr>
            <a:r>
              <a:rPr lang="en-US" sz="1400" dirty="0">
                <a:effectLst/>
                <a:latin typeface="+mj-lt"/>
                <a:ea typeface="Times New Roman" panose="02020603050405020304" pitchFamily="18" charset="0"/>
                <a:cs typeface="Times New Roman" panose="02020603050405020304" pitchFamily="18" charset="0"/>
              </a:rPr>
              <a:t>Draw on socio-technical knowledge regarding the social behavioral models and human factors engineering to </a:t>
            </a:r>
            <a:r>
              <a:rPr lang="en-US" sz="1400" b="1" dirty="0">
                <a:effectLst/>
                <a:latin typeface="+mj-lt"/>
                <a:ea typeface="Times New Roman" panose="02020603050405020304" pitchFamily="18" charset="0"/>
                <a:cs typeface="Times New Roman" panose="02020603050405020304" pitchFamily="18" charset="0"/>
              </a:rPr>
              <a:t>identify</a:t>
            </a:r>
            <a:r>
              <a:rPr lang="en-US" sz="1400" dirty="0">
                <a:effectLst/>
                <a:latin typeface="+mj-lt"/>
                <a:ea typeface="Times New Roman" panose="02020603050405020304" pitchFamily="18" charset="0"/>
                <a:cs typeface="Times New Roman" panose="02020603050405020304" pitchFamily="18" charset="0"/>
              </a:rPr>
              <a:t> the design and implementation principles of information systems and technology. </a:t>
            </a:r>
            <a:endParaRPr lang="en-US" sz="1400" dirty="0">
              <a:effectLst/>
              <a:latin typeface="+mj-lt"/>
              <a:ea typeface="Times New Roman" panose="02020603050405020304" pitchFamily="18" charset="0"/>
            </a:endParaRPr>
          </a:p>
          <a:p>
            <a:pPr marL="285750" indent="-285750">
              <a:buFont typeface="Arial" panose="020B0604020202020204" pitchFamily="34" charset="0"/>
              <a:buChar char="•"/>
            </a:pPr>
            <a:r>
              <a:rPr lang="en-US" sz="1400" b="1" dirty="0">
                <a:effectLst/>
                <a:latin typeface="+mj-lt"/>
                <a:ea typeface="Times New Roman" panose="02020603050405020304" pitchFamily="18" charset="0"/>
                <a:cs typeface="Times New Roman" panose="02020603050405020304" pitchFamily="18" charset="0"/>
              </a:rPr>
              <a:t>Identify and describe </a:t>
            </a:r>
            <a:r>
              <a:rPr lang="en-US" sz="1400" dirty="0">
                <a:effectLst/>
                <a:latin typeface="+mj-lt"/>
                <a:ea typeface="Times New Roman" panose="02020603050405020304" pitchFamily="18" charset="0"/>
                <a:cs typeface="Times New Roman" panose="02020603050405020304" pitchFamily="18" charset="0"/>
              </a:rPr>
              <a:t>social behavioral models and human factors engineering relevant to the design and evaluation of information systems and technology. </a:t>
            </a:r>
            <a:endParaRPr lang="en-US" sz="1400" dirty="0">
              <a:effectLst/>
              <a:latin typeface="+mj-lt"/>
              <a:ea typeface="Times New Roman" panose="02020603050405020304" pitchFamily="18" charset="0"/>
            </a:endParaRPr>
          </a:p>
          <a:p>
            <a:pPr marL="285750" indent="-285750">
              <a:buFont typeface="Arial" panose="020B0604020202020204" pitchFamily="34" charset="0"/>
              <a:buChar char="•"/>
            </a:pPr>
            <a:r>
              <a:rPr lang="en-US" sz="1400" b="1" dirty="0">
                <a:effectLst/>
                <a:latin typeface="+mj-lt"/>
                <a:ea typeface="Times New Roman" panose="02020603050405020304" pitchFamily="18" charset="0"/>
                <a:cs typeface="Times New Roman" panose="02020603050405020304" pitchFamily="18" charset="0"/>
              </a:rPr>
              <a:t>Demonstrate</a:t>
            </a:r>
            <a:r>
              <a:rPr lang="en-US" sz="1400" dirty="0">
                <a:effectLst/>
                <a:latin typeface="+mj-lt"/>
                <a:ea typeface="Times New Roman" panose="02020603050405020304" pitchFamily="18" charset="0"/>
                <a:cs typeface="Times New Roman" panose="02020603050405020304" pitchFamily="18" charset="0"/>
              </a:rPr>
              <a:t> sensitivity to (understanding of) for the role of users in the design and application of information systems and technology. </a:t>
            </a:r>
          </a:p>
          <a:p>
            <a:pPr marL="0" indent="0">
              <a:buNone/>
            </a:pPr>
            <a:r>
              <a:rPr lang="en-US" sz="2400" b="1" dirty="0">
                <a:effectLst/>
                <a:latin typeface="+mj-lt"/>
                <a:ea typeface="Times New Roman" panose="02020603050405020304" pitchFamily="18" charset="0"/>
                <a:cs typeface="Times New Roman" panose="02020603050405020304" pitchFamily="18" charset="0"/>
              </a:rPr>
              <a:t>F6 – Social</a:t>
            </a:r>
            <a:r>
              <a:rPr lang="en-US" b="1" dirty="0">
                <a:latin typeface="+mj-lt"/>
                <a:ea typeface="Times New Roman" panose="02020603050405020304" pitchFamily="18" charset="0"/>
                <a:cs typeface="Times New Roman" panose="02020603050405020304" pitchFamily="18" charset="0"/>
              </a:rPr>
              <a:t> and</a:t>
            </a:r>
            <a:r>
              <a:rPr lang="en-US" sz="2400" b="1" dirty="0">
                <a:effectLst/>
                <a:latin typeface="+mj-lt"/>
                <a:ea typeface="Times New Roman" panose="02020603050405020304" pitchFamily="18" charset="0"/>
                <a:cs typeface="Times New Roman" panose="02020603050405020304" pitchFamily="18" charset="0"/>
              </a:rPr>
              <a:t> Behavioral</a:t>
            </a:r>
            <a:r>
              <a:rPr lang="en-US" b="1" dirty="0">
                <a:latin typeface="+mj-lt"/>
                <a:ea typeface="Times New Roman" panose="02020603050405020304" pitchFamily="18" charset="0"/>
                <a:cs typeface="Times New Roman" panose="02020603050405020304" pitchFamily="18" charset="0"/>
              </a:rPr>
              <a:t> </a:t>
            </a:r>
            <a:r>
              <a:rPr lang="en-US" sz="2400" b="1" dirty="0">
                <a:effectLst/>
                <a:latin typeface="+mj-lt"/>
                <a:ea typeface="Times New Roman" panose="02020603050405020304" pitchFamily="18" charset="0"/>
                <a:cs typeface="Times New Roman" panose="02020603050405020304" pitchFamily="18" charset="0"/>
              </a:rPr>
              <a:t>Science Aspects of Health</a:t>
            </a:r>
            <a:endParaRPr lang="en-US" sz="2400" b="1" dirty="0">
              <a:effectLst/>
              <a:latin typeface="+mj-lt"/>
              <a:ea typeface="Times New Roman" panose="02020603050405020304" pitchFamily="18" charset="0"/>
            </a:endParaRPr>
          </a:p>
          <a:p>
            <a:pPr marL="0" indent="0">
              <a:buNone/>
            </a:pPr>
            <a:r>
              <a:rPr lang="en-US" sz="1400" i="1" dirty="0">
                <a:solidFill>
                  <a:srgbClr val="2A2A2A"/>
                </a:solidFill>
                <a:effectLst/>
                <a:latin typeface="+mj-lt"/>
                <a:ea typeface="Times New Roman" panose="02020603050405020304" pitchFamily="18" charset="0"/>
                <a:cs typeface="Times New Roman" panose="02020603050405020304" pitchFamily="18" charset="0"/>
              </a:rPr>
              <a:t>At the time of graduation from an applied bachelor’s program related to health informatics, the undergraduate student should be able to…</a:t>
            </a:r>
          </a:p>
          <a:p>
            <a:pPr marL="285750" indent="-285750">
              <a:buFont typeface="Arial" panose="020B0604020202020204" pitchFamily="34" charset="0"/>
              <a:buChar char="•"/>
            </a:pPr>
            <a:r>
              <a:rPr lang="en-US" sz="1400" b="1" dirty="0">
                <a:effectLst/>
                <a:latin typeface="+mj-lt"/>
                <a:ea typeface="Times New Roman" panose="02020603050405020304" pitchFamily="18" charset="0"/>
                <a:cs typeface="Times New Roman" panose="02020603050405020304" pitchFamily="18" charset="0"/>
              </a:rPr>
              <a:t>Understand</a:t>
            </a:r>
            <a:r>
              <a:rPr lang="en-US" sz="1400" dirty="0">
                <a:effectLst/>
                <a:latin typeface="+mj-lt"/>
                <a:ea typeface="Times New Roman" panose="02020603050405020304" pitchFamily="18" charset="0"/>
                <a:cs typeface="Times New Roman" panose="02020603050405020304" pitchFamily="18" charset="0"/>
              </a:rPr>
              <a:t> models that explain and modify patient or population behaviors related to health and health outcome. </a:t>
            </a:r>
          </a:p>
          <a:p>
            <a:pPr marL="285750" indent="-285750">
              <a:buFont typeface="Arial" panose="020B0604020202020204" pitchFamily="34" charset="0"/>
              <a:buChar char="•"/>
            </a:pPr>
            <a:r>
              <a:rPr lang="en-US" sz="1400" b="1" dirty="0">
                <a:effectLst/>
                <a:latin typeface="+mj-lt"/>
                <a:ea typeface="Calibri" panose="020F0502020204030204" pitchFamily="34" charset="0"/>
              </a:rPr>
              <a:t>Identify</a:t>
            </a:r>
            <a:r>
              <a:rPr lang="en-US" sz="1400" dirty="0">
                <a:effectLst/>
                <a:latin typeface="+mj-lt"/>
                <a:ea typeface="Calibri" panose="020F0502020204030204" pitchFamily="34" charset="0"/>
              </a:rPr>
              <a:t> models, which may be dependent upon the application area of the training program, to address social and behavioral problems related to health of individuals, populations, and organizations</a:t>
            </a:r>
            <a:endParaRPr lang="en-US" sz="1400" dirty="0">
              <a:effectLst/>
              <a:latin typeface="+mj-lt"/>
              <a:ea typeface="Times New Roman" panose="02020603050405020304" pitchFamily="18" charset="0"/>
            </a:endParaRPr>
          </a:p>
          <a:p>
            <a:pPr marL="285750" indent="-285750">
              <a:buFont typeface="Arial" panose="020B0604020202020204" pitchFamily="34" charset="0"/>
              <a:buChar char="•"/>
            </a:pPr>
            <a:r>
              <a:rPr lang="en-US" sz="1400" b="1" dirty="0">
                <a:effectLst/>
                <a:latin typeface="+mj-lt"/>
                <a:ea typeface="Times New Roman" panose="02020603050405020304" pitchFamily="18" charset="0"/>
                <a:cs typeface="Times New Roman" panose="02020603050405020304" pitchFamily="18" charset="0"/>
              </a:rPr>
              <a:t>Recognize the importance </a:t>
            </a:r>
            <a:r>
              <a:rPr lang="en-US" sz="1400" dirty="0">
                <a:effectLst/>
                <a:latin typeface="+mj-lt"/>
                <a:ea typeface="Times New Roman" panose="02020603050405020304" pitchFamily="18" charset="0"/>
                <a:cs typeface="Times New Roman" panose="02020603050405020304" pitchFamily="18" charset="0"/>
              </a:rPr>
              <a:t>of social and behavioral models related to health and their contribution to the health of individuals and populations. </a:t>
            </a:r>
            <a:endParaRPr lang="en-US" sz="1400" dirty="0">
              <a:effectLst/>
              <a:latin typeface="+mj-lt"/>
              <a:ea typeface="Times New Roman" panose="02020603050405020304" pitchFamily="18" charset="0"/>
            </a:endParaRPr>
          </a:p>
          <a:p>
            <a:pPr>
              <a:buFont typeface="Arial" panose="020B0604020202020204" pitchFamily="34" charset="0"/>
              <a:buChar char="•"/>
            </a:pPr>
            <a:endParaRPr lang="en-US" sz="2400" dirty="0">
              <a:latin typeface="+mj-lt"/>
            </a:endParaRPr>
          </a:p>
        </p:txBody>
      </p:sp>
      <p:sp>
        <p:nvSpPr>
          <p:cNvPr id="2" name="Slide Number Placeholder 1">
            <a:extLst>
              <a:ext uri="{FF2B5EF4-FFF2-40B4-BE49-F238E27FC236}">
                <a16:creationId xmlns:a16="http://schemas.microsoft.com/office/drawing/2014/main" id="{3F324867-0D22-4487-9AF2-8EE3DF489CF9}"/>
              </a:ext>
            </a:extLst>
          </p:cNvPr>
          <p:cNvSpPr>
            <a:spLocks noGrp="1"/>
          </p:cNvSpPr>
          <p:nvPr>
            <p:ph type="sldNum" sz="quarter" idx="12"/>
          </p:nvPr>
        </p:nvSpPr>
        <p:spPr/>
        <p:txBody>
          <a:bodyPr/>
          <a:lstStyle/>
          <a:p>
            <a:fld id="{3A98EE3D-8CD1-4C3F-BD1C-C98C9596463C}" type="slidenum">
              <a:rPr lang="en-US" smtClean="0"/>
              <a:pPr/>
              <a:t>8</a:t>
            </a:fld>
            <a:endParaRPr lang="en-US" dirty="0"/>
          </a:p>
        </p:txBody>
      </p:sp>
    </p:spTree>
    <p:extLst>
      <p:ext uri="{BB962C8B-B14F-4D97-AF65-F5344CB8AC3E}">
        <p14:creationId xmlns:p14="http://schemas.microsoft.com/office/powerpoint/2010/main" val="3119851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46351-7643-FFBC-3373-DBD398E09ACF}"/>
              </a:ext>
            </a:extLst>
          </p:cNvPr>
          <p:cNvSpPr>
            <a:spLocks noGrp="1"/>
          </p:cNvSpPr>
          <p:nvPr>
            <p:ph type="title"/>
          </p:nvPr>
        </p:nvSpPr>
        <p:spPr>
          <a:xfrm>
            <a:off x="731504" y="619630"/>
            <a:ext cx="11029616" cy="426848"/>
          </a:xfrm>
        </p:spPr>
        <p:txBody>
          <a:bodyPr/>
          <a:lstStyle/>
          <a:p>
            <a:r>
              <a:rPr lang="en-US" dirty="0"/>
              <a:t>Foundational Domains</a:t>
            </a:r>
          </a:p>
        </p:txBody>
      </p:sp>
      <p:sp>
        <p:nvSpPr>
          <p:cNvPr id="5" name="Content Placeholder 4">
            <a:extLst>
              <a:ext uri="{FF2B5EF4-FFF2-40B4-BE49-F238E27FC236}">
                <a16:creationId xmlns:a16="http://schemas.microsoft.com/office/drawing/2014/main" id="{DFA1E901-D5A1-4B8D-9C80-6BEBB65A6785}"/>
              </a:ext>
            </a:extLst>
          </p:cNvPr>
          <p:cNvSpPr>
            <a:spLocks noGrp="1"/>
          </p:cNvSpPr>
          <p:nvPr>
            <p:ph idx="1"/>
          </p:nvPr>
        </p:nvSpPr>
        <p:spPr>
          <a:xfrm>
            <a:off x="581192" y="1046478"/>
            <a:ext cx="11029615" cy="4928872"/>
          </a:xfrm>
        </p:spPr>
        <p:txBody>
          <a:bodyPr>
            <a:normAutofit fontScale="70000" lnSpcReduction="20000"/>
          </a:bodyPr>
          <a:lstStyle/>
          <a:p>
            <a:pPr marL="0" indent="0">
              <a:buNone/>
            </a:pPr>
            <a:r>
              <a:rPr lang="en-US" sz="2900" b="1" dirty="0">
                <a:effectLst/>
                <a:latin typeface="+mj-lt"/>
                <a:ea typeface="Times New Roman" panose="02020603050405020304" pitchFamily="18" charset="0"/>
                <a:cs typeface="Times New Roman" panose="02020603050405020304" pitchFamily="18" charset="0"/>
              </a:rPr>
              <a:t>F7 - Social, Behavioral, and Information Science and Technology Applied to Health</a:t>
            </a:r>
            <a:r>
              <a:rPr lang="en-US" sz="2900" dirty="0">
                <a:effectLst/>
                <a:latin typeface="+mj-lt"/>
                <a:ea typeface="Times New Roman" panose="02020603050405020304" pitchFamily="18" charset="0"/>
                <a:cs typeface="Times New Roman" panose="02020603050405020304" pitchFamily="18" charset="0"/>
              </a:rPr>
              <a:t> </a:t>
            </a:r>
            <a:endParaRPr lang="en-US" sz="2900" dirty="0">
              <a:effectLst/>
              <a:latin typeface="+mj-lt"/>
              <a:ea typeface="Times New Roman" panose="02020603050405020304" pitchFamily="18" charset="0"/>
            </a:endParaRPr>
          </a:p>
          <a:p>
            <a:pPr marL="0" indent="0">
              <a:buNone/>
            </a:pPr>
            <a:r>
              <a:rPr lang="en-US" sz="1800" i="1" dirty="0">
                <a:solidFill>
                  <a:srgbClr val="2A2A2A"/>
                </a:solidFill>
                <a:effectLst/>
                <a:latin typeface="+mj-lt"/>
                <a:ea typeface="Times New Roman" panose="02020603050405020304" pitchFamily="18" charset="0"/>
                <a:cs typeface="Times New Roman" panose="02020603050405020304" pitchFamily="18" charset="0"/>
              </a:rPr>
              <a:t>At the time of graduation from an applied bachelor’s program related to health informatics, the undergraduate student should be able to…</a:t>
            </a:r>
          </a:p>
          <a:p>
            <a:pPr>
              <a:buFont typeface="Arial" panose="020B0604020202020204" pitchFamily="34" charset="0"/>
              <a:buChar char="•"/>
            </a:pPr>
            <a:r>
              <a:rPr lang="en-US" sz="1800" b="1" dirty="0">
                <a:effectLst/>
                <a:latin typeface="+mj-lt"/>
                <a:ea typeface="Times New Roman" panose="02020603050405020304" pitchFamily="18" charset="0"/>
                <a:cs typeface="Times New Roman" panose="02020603050405020304" pitchFamily="18" charset="0"/>
              </a:rPr>
              <a:t>Identify</a:t>
            </a:r>
            <a:r>
              <a:rPr lang="en-US" sz="1800" dirty="0">
                <a:effectLst/>
                <a:latin typeface="+mj-lt"/>
                <a:ea typeface="Times New Roman" panose="02020603050405020304" pitchFamily="18" charset="0"/>
                <a:cs typeface="Times New Roman" panose="02020603050405020304" pitchFamily="18" charset="0"/>
              </a:rPr>
              <a:t> the models from social, organizational, human factors, behavioral, and information sciences and technologies for designing, implementing, and evaluating health informatics solutions. Models may be dependent upon the application area of the educational program. </a:t>
            </a:r>
            <a:endParaRPr lang="en-US" sz="1800" dirty="0">
              <a:effectLst/>
              <a:latin typeface="+mj-lt"/>
              <a:ea typeface="Times New Roman" panose="02020603050405020304" pitchFamily="18" charset="0"/>
            </a:endParaRPr>
          </a:p>
          <a:p>
            <a:pPr>
              <a:buFont typeface="Arial" panose="020B0604020202020204" pitchFamily="34" charset="0"/>
              <a:buChar char="•"/>
            </a:pPr>
            <a:r>
              <a:rPr lang="en-US" sz="1800" b="1" dirty="0">
                <a:effectLst/>
                <a:latin typeface="+mj-lt"/>
                <a:ea typeface="Calibri" panose="020F0502020204030204" pitchFamily="34" charset="0"/>
              </a:rPr>
              <a:t>Identify and describe </a:t>
            </a:r>
            <a:r>
              <a:rPr lang="en-US" sz="1800" dirty="0">
                <a:effectLst/>
                <a:latin typeface="+mj-lt"/>
                <a:ea typeface="Calibri" panose="020F0502020204030204" pitchFamily="34" charset="0"/>
              </a:rPr>
              <a:t>the models from social, organizational, human factors, behavioral, and information sciences and technologies to design, implement, and evaluate health informatics solutions. Models may be dependent upon the application area of the educational program</a:t>
            </a:r>
          </a:p>
          <a:p>
            <a:pPr>
              <a:buFont typeface="Arial" panose="020B0604020202020204" pitchFamily="34" charset="0"/>
              <a:buChar char="•"/>
            </a:pPr>
            <a:r>
              <a:rPr lang="en-US" sz="1800" b="1" dirty="0">
                <a:effectLst/>
                <a:latin typeface="+mj-lt"/>
                <a:ea typeface="Times New Roman" panose="02020603050405020304" pitchFamily="18" charset="0"/>
                <a:cs typeface="Times New Roman" panose="02020603050405020304" pitchFamily="18" charset="0"/>
              </a:rPr>
              <a:t>Recognizes the interrelatedness </a:t>
            </a:r>
            <a:r>
              <a:rPr lang="en-US" sz="1800" dirty="0">
                <a:effectLst/>
                <a:latin typeface="+mj-lt"/>
                <a:ea typeface="Times New Roman" panose="02020603050405020304" pitchFamily="18" charset="0"/>
                <a:cs typeface="Times New Roman" panose="02020603050405020304" pitchFamily="18" charset="0"/>
              </a:rPr>
              <a:t>of social, organizational, human factors, behavioral, and information sciences and technologies in the design, implementation, and evaluation of health informatics solutions. </a:t>
            </a:r>
          </a:p>
          <a:p>
            <a:pPr marL="0" indent="0">
              <a:buNone/>
            </a:pPr>
            <a:r>
              <a:rPr lang="en-US" sz="2900" b="1" dirty="0">
                <a:effectLst/>
                <a:latin typeface="+mj-lt"/>
                <a:ea typeface="Times New Roman" panose="02020603050405020304" pitchFamily="18" charset="0"/>
                <a:cs typeface="Times New Roman" panose="02020603050405020304" pitchFamily="18" charset="0"/>
              </a:rPr>
              <a:t>F8 - Professionalism</a:t>
            </a:r>
            <a:r>
              <a:rPr lang="en-US" sz="2900" dirty="0">
                <a:effectLst/>
                <a:latin typeface="+mj-lt"/>
                <a:ea typeface="Times New Roman" panose="02020603050405020304" pitchFamily="18" charset="0"/>
                <a:cs typeface="Times New Roman" panose="02020603050405020304" pitchFamily="18" charset="0"/>
              </a:rPr>
              <a:t> </a:t>
            </a:r>
            <a:endParaRPr lang="en-US" sz="2900" dirty="0">
              <a:effectLst/>
              <a:latin typeface="+mj-lt"/>
              <a:ea typeface="Times New Roman" panose="02020603050405020304" pitchFamily="18" charset="0"/>
            </a:endParaRPr>
          </a:p>
          <a:p>
            <a:pPr marL="0" indent="0">
              <a:buNone/>
            </a:pPr>
            <a:r>
              <a:rPr lang="en-US" sz="1800" i="1" dirty="0">
                <a:solidFill>
                  <a:srgbClr val="000000"/>
                </a:solidFill>
                <a:effectLst/>
                <a:latin typeface="+mj-lt"/>
                <a:ea typeface="Times New Roman" panose="02020603050405020304" pitchFamily="18" charset="0"/>
                <a:cs typeface="Times New Roman" panose="02020603050405020304" pitchFamily="18" charset="0"/>
              </a:rPr>
              <a:t>At the time of graduation from an applied bachelor’s program related to health informatics, the undergraduate student should be able to…</a:t>
            </a:r>
          </a:p>
          <a:p>
            <a:pPr>
              <a:buFont typeface="Arial" panose="020B0604020202020204" pitchFamily="34" charset="0"/>
              <a:buChar char="•"/>
            </a:pPr>
            <a:r>
              <a:rPr lang="en-US" sz="1800" b="1" dirty="0">
                <a:solidFill>
                  <a:srgbClr val="000000"/>
                </a:solidFill>
                <a:effectLst/>
                <a:latin typeface="+mj-lt"/>
                <a:ea typeface="Times New Roman" panose="02020603050405020304" pitchFamily="18" charset="0"/>
                <a:cs typeface="Times New Roman" panose="02020603050405020304" pitchFamily="18" charset="0"/>
              </a:rPr>
              <a:t>Define</a:t>
            </a:r>
            <a:r>
              <a:rPr lang="en-US" sz="1800" dirty="0">
                <a:solidFill>
                  <a:srgbClr val="000000"/>
                </a:solidFill>
                <a:effectLst/>
                <a:latin typeface="+mj-lt"/>
                <a:ea typeface="Times New Roman" panose="02020603050405020304" pitchFamily="18" charset="0"/>
                <a:cs typeface="Times New Roman" panose="02020603050405020304" pitchFamily="18" charset="0"/>
              </a:rPr>
              <a:t> and discuss ethical principles and the informaticians' roles and responsibilities to the profession, their employers, patients, health consumers, and any other stakeholders of the informatics solutions they aid in developing, implementing, and maintaining. </a:t>
            </a:r>
            <a:endParaRPr lang="en-US" sz="1800" dirty="0">
              <a:effectLst/>
              <a:latin typeface="+mj-lt"/>
              <a:ea typeface="Times New Roman" panose="02020603050405020304" pitchFamily="18" charset="0"/>
            </a:endParaRPr>
          </a:p>
          <a:p>
            <a:pPr>
              <a:buFont typeface="Arial" panose="020B0604020202020204" pitchFamily="34" charset="0"/>
              <a:buChar char="•"/>
            </a:pPr>
            <a:r>
              <a:rPr lang="en-US" sz="1800" b="1" dirty="0">
                <a:solidFill>
                  <a:srgbClr val="000000"/>
                </a:solidFill>
                <a:effectLst/>
                <a:latin typeface="+mj-lt"/>
                <a:ea typeface="Times New Roman" panose="02020603050405020304" pitchFamily="18" charset="0"/>
                <a:cs typeface="Times New Roman" panose="02020603050405020304" pitchFamily="18" charset="0"/>
              </a:rPr>
              <a:t>Define</a:t>
            </a:r>
            <a:r>
              <a:rPr lang="en-US" sz="1800" dirty="0">
                <a:solidFill>
                  <a:srgbClr val="000000"/>
                </a:solidFill>
                <a:effectLst/>
                <a:latin typeface="+mj-lt"/>
                <a:ea typeface="Times New Roman" panose="02020603050405020304" pitchFamily="18" charset="0"/>
                <a:cs typeface="Times New Roman" panose="02020603050405020304" pitchFamily="18" charset="0"/>
              </a:rPr>
              <a:t> professional practices that incorporate ethical principles and values of the discipline and demonstrate professionalism during interactions with colleagues and stakeholders in the field. </a:t>
            </a:r>
          </a:p>
          <a:p>
            <a:pPr>
              <a:buFont typeface="Arial" panose="020B0604020202020204" pitchFamily="34" charset="0"/>
              <a:buChar char="•"/>
            </a:pPr>
            <a:r>
              <a:rPr lang="en-US" sz="1800" b="1" dirty="0">
                <a:solidFill>
                  <a:srgbClr val="000000"/>
                </a:solidFill>
                <a:effectLst/>
                <a:latin typeface="+mj-lt"/>
                <a:ea typeface="Times New Roman" panose="02020603050405020304" pitchFamily="18" charset="0"/>
                <a:cs typeface="Times New Roman" panose="02020603050405020304" pitchFamily="18" charset="0"/>
              </a:rPr>
              <a:t>Demonstrate awareness </a:t>
            </a:r>
            <a:r>
              <a:rPr lang="en-US" sz="1800" dirty="0">
                <a:solidFill>
                  <a:srgbClr val="000000"/>
                </a:solidFill>
                <a:effectLst/>
                <a:latin typeface="+mj-lt"/>
                <a:ea typeface="Times New Roman" panose="02020603050405020304" pitchFamily="18" charset="0"/>
                <a:cs typeface="Times New Roman" panose="02020603050405020304" pitchFamily="18" charset="0"/>
              </a:rPr>
              <a:t>of the value of information literacy and lifelong learning, maintenance of skills, and professional excellence. </a:t>
            </a:r>
            <a:endParaRPr lang="en-US" sz="1800" dirty="0">
              <a:effectLst/>
              <a:latin typeface="+mj-lt"/>
              <a:ea typeface="Times New Roman" panose="02020603050405020304" pitchFamily="18" charset="0"/>
            </a:endParaRPr>
          </a:p>
          <a:p>
            <a:endParaRPr lang="en-US" sz="1800" dirty="0">
              <a:effectLst/>
              <a:latin typeface="+mj-lt"/>
              <a:ea typeface="Times New Roman" panose="02020603050405020304" pitchFamily="18" charset="0"/>
            </a:endParaRPr>
          </a:p>
          <a:p>
            <a:endParaRPr lang="en-US" sz="1800" dirty="0">
              <a:effectLst/>
              <a:latin typeface="+mj-lt"/>
              <a:ea typeface="Times New Roman" panose="02020603050405020304" pitchFamily="18" charset="0"/>
            </a:endParaRPr>
          </a:p>
        </p:txBody>
      </p:sp>
      <p:sp>
        <p:nvSpPr>
          <p:cNvPr id="2" name="Slide Number Placeholder 1">
            <a:extLst>
              <a:ext uri="{FF2B5EF4-FFF2-40B4-BE49-F238E27FC236}">
                <a16:creationId xmlns:a16="http://schemas.microsoft.com/office/drawing/2014/main" id="{5905F4EA-5396-436F-9A9C-426A43562408}"/>
              </a:ext>
            </a:extLst>
          </p:cNvPr>
          <p:cNvSpPr>
            <a:spLocks noGrp="1"/>
          </p:cNvSpPr>
          <p:nvPr>
            <p:ph type="sldNum" sz="quarter" idx="12"/>
          </p:nvPr>
        </p:nvSpPr>
        <p:spPr/>
        <p:txBody>
          <a:bodyPr/>
          <a:lstStyle/>
          <a:p>
            <a:fld id="{3A98EE3D-8CD1-4C3F-BD1C-C98C9596463C}" type="slidenum">
              <a:rPr lang="en-US" smtClean="0"/>
              <a:pPr/>
              <a:t>9</a:t>
            </a:fld>
            <a:endParaRPr lang="en-US" dirty="0"/>
          </a:p>
        </p:txBody>
      </p:sp>
    </p:spTree>
    <p:extLst>
      <p:ext uri="{BB962C8B-B14F-4D97-AF65-F5344CB8AC3E}">
        <p14:creationId xmlns:p14="http://schemas.microsoft.com/office/powerpoint/2010/main" val="1480342876"/>
      </p:ext>
    </p:extLst>
  </p:cSld>
  <p:clrMapOvr>
    <a:masterClrMapping/>
  </p:clrMapOvr>
</p:sld>
</file>

<file path=ppt/theme/theme1.xml><?xml version="1.0" encoding="utf-8"?>
<a:theme xmlns:a="http://schemas.openxmlformats.org/drawingml/2006/main" name="JPA Master PowerPoint">
  <a:themeElements>
    <a:clrScheme name="Custom 14">
      <a:dk1>
        <a:sysClr val="windowText" lastClr="000000"/>
      </a:dk1>
      <a:lt1>
        <a:sysClr val="window" lastClr="FFFFFF"/>
      </a:lt1>
      <a:dk2>
        <a:srgbClr val="404040"/>
      </a:dk2>
      <a:lt2>
        <a:srgbClr val="E1E1E1"/>
      </a:lt2>
      <a:accent1>
        <a:srgbClr val="CB333B"/>
      </a:accent1>
      <a:accent2>
        <a:srgbClr val="A2AAAD"/>
      </a:accent2>
      <a:accent3>
        <a:srgbClr val="000000"/>
      </a:accent3>
      <a:accent4>
        <a:srgbClr val="F2A900"/>
      </a:accent4>
      <a:accent5>
        <a:srgbClr val="440099"/>
      </a:accent5>
      <a:accent6>
        <a:srgbClr val="87265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cene3d>
          <a:camera prst="orthographicFront">
            <a:rot lat="0" lon="0" rev="0"/>
          </a:camera>
          <a:lightRig rig="threePt" dir="t">
            <a:rot lat="0" lon="0" rev="1200000"/>
          </a:lightRig>
        </a:scene3d>
        <a:sp3d/>
      </a:spPr>
      <a:bodyPr lIns="91440" tIns="91440" bIns="91440" rtlCol="0" anchor="t"/>
      <a:lstStyle>
        <a:defPPr algn="ctr">
          <a:defRPr sz="1200" dirty="0" err="1" smtClean="0">
            <a:solidFill>
              <a:srgbClr val="FFFFFF"/>
            </a:solidFill>
            <a:latin typeface="Roboto Regular"/>
            <a:cs typeface="Roboto Regular"/>
          </a:defRPr>
        </a:defPPr>
      </a:lstStyle>
      <a:style>
        <a:lnRef idx="0">
          <a:schemeClr val="lt1">
            <a:hueOff val="0"/>
            <a:satOff val="0"/>
            <a:lumOff val="0"/>
            <a:alphaOff val="0"/>
          </a:schemeClr>
        </a:lnRef>
        <a:fillRef idx="3">
          <a:scrgbClr r="0" g="0" b="0"/>
        </a:fillRef>
        <a:effectRef idx="3">
          <a:scrgbClr r="0" g="0" b="0"/>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9" charset="0"/>
            <a:ea typeface="ＭＳ Ｐゴシック" pitchFamily="-109" charset="-128"/>
            <a:cs typeface="ＭＳ Ｐゴシック" pitchFamily="-109"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6663</TotalTime>
  <Words>1958</Words>
  <Application>Microsoft Macintosh PowerPoint</Application>
  <PresentationFormat>Widescreen</PresentationFormat>
  <Paragraphs>132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Roboto Regular</vt:lpstr>
      <vt:lpstr>JPA Master PowerPoint</vt:lpstr>
      <vt:lpstr>Miller’s Pyramid as Adapted for HI </vt:lpstr>
      <vt:lpstr>Foundational Domains</vt:lpstr>
      <vt:lpstr>Major domains</vt:lpstr>
      <vt:lpstr>Domains F4-10 and KSAs</vt:lpstr>
      <vt:lpstr>Domains F4-10 and KSAs</vt:lpstr>
      <vt:lpstr>Foundational Domains</vt:lpstr>
      <vt:lpstr>Foundational Domains</vt:lpstr>
      <vt:lpstr>Foundational Domains</vt:lpstr>
      <vt:lpstr>Foundational Domains</vt:lpstr>
      <vt:lpstr>Foundational Domains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Martin</dc:creator>
  <cp:lastModifiedBy>Chris Eldredge</cp:lastModifiedBy>
  <cp:revision>523</cp:revision>
  <dcterms:created xsi:type="dcterms:W3CDTF">2020-06-18T23:29:57Z</dcterms:created>
  <dcterms:modified xsi:type="dcterms:W3CDTF">2024-02-25T01:56:14Z</dcterms:modified>
</cp:coreProperties>
</file>