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436" r:id="rId5"/>
    <p:sldId id="437" r:id="rId6"/>
    <p:sldId id="450" r:id="rId7"/>
    <p:sldId id="442" r:id="rId8"/>
    <p:sldId id="449" r:id="rId9"/>
    <p:sldId id="441" r:id="rId10"/>
    <p:sldId id="451" r:id="rId11"/>
    <p:sldId id="452" r:id="rId12"/>
    <p:sldId id="4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187"/>
    <a:srgbClr val="0C4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A2198-8041-4D23-A34E-4C7C4FCC299B}" v="88" dt="2024-02-22T18:36:48.225"/>
    <p1510:client id="{41525DF6-9BD8-48E3-A726-2F0D8F5A2178}" v="1" vWet="9" dt="2024-02-22T18:32:21.727"/>
    <p1510:client id="{A3B54F25-AA85-9A57-EC10-8C402D07946C}" v="126" dt="2024-02-22T19:24:29.503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C81FB-E275-4745-9C52-BDEFC86668B2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C3381C7-E19E-4B5E-A916-491D66291A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Textbooks</a:t>
          </a:r>
        </a:p>
      </dgm:t>
    </dgm:pt>
    <dgm:pt modelId="{EA85A3A8-8DFD-4232-9C70-7E461D5068AA}" type="parTrans" cxnId="{E4E1249D-B431-4A3D-BCCF-46B59DB63062}">
      <dgm:prSet/>
      <dgm:spPr/>
      <dgm:t>
        <a:bodyPr/>
        <a:lstStyle/>
        <a:p>
          <a:endParaRPr lang="en-US"/>
        </a:p>
      </dgm:t>
    </dgm:pt>
    <dgm:pt modelId="{51D48AC9-4C80-4EB6-BF33-B2CAF65A0067}" type="sibTrans" cxnId="{E4E1249D-B431-4A3D-BCCF-46B59DB63062}">
      <dgm:prSet/>
      <dgm:spPr/>
      <dgm:t>
        <a:bodyPr/>
        <a:lstStyle/>
        <a:p>
          <a:endParaRPr lang="en-US"/>
        </a:p>
      </dgm:t>
    </dgm:pt>
    <dgm:pt modelId="{B17A88DB-BBDA-4202-AB24-3F5EDDBF2D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Software applications</a:t>
          </a:r>
        </a:p>
      </dgm:t>
    </dgm:pt>
    <dgm:pt modelId="{5EADE78E-B18E-40F2-8169-59CF518C9578}" type="parTrans" cxnId="{86DC9BCD-B2E3-464D-B645-B1237D8DA31E}">
      <dgm:prSet/>
      <dgm:spPr/>
      <dgm:t>
        <a:bodyPr/>
        <a:lstStyle/>
        <a:p>
          <a:endParaRPr lang="en-US"/>
        </a:p>
      </dgm:t>
    </dgm:pt>
    <dgm:pt modelId="{12DC50C6-F5C2-4653-94FD-9261D24AF9A8}" type="sibTrans" cxnId="{86DC9BCD-B2E3-464D-B645-B1237D8DA31E}">
      <dgm:prSet/>
      <dgm:spPr/>
      <dgm:t>
        <a:bodyPr/>
        <a:lstStyle/>
        <a:p>
          <a:endParaRPr lang="en-US"/>
        </a:p>
      </dgm:t>
    </dgm:pt>
    <dgm:pt modelId="{BE17279B-8EC2-4ED2-AF54-B06BB61C1A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Other resources</a:t>
          </a:r>
        </a:p>
      </dgm:t>
    </dgm:pt>
    <dgm:pt modelId="{41BDB4FE-8CC5-43CB-AA69-A5C931097BDB}" type="parTrans" cxnId="{FEB4FC5B-11D7-40E3-9E75-EE1527367780}">
      <dgm:prSet/>
      <dgm:spPr/>
      <dgm:t>
        <a:bodyPr/>
        <a:lstStyle/>
        <a:p>
          <a:endParaRPr lang="en-US"/>
        </a:p>
      </dgm:t>
    </dgm:pt>
    <dgm:pt modelId="{F52D6586-2578-4497-B7E9-9FBE45B7CF8A}" type="sibTrans" cxnId="{FEB4FC5B-11D7-40E3-9E75-EE1527367780}">
      <dgm:prSet/>
      <dgm:spPr/>
      <dgm:t>
        <a:bodyPr/>
        <a:lstStyle/>
        <a:p>
          <a:endParaRPr lang="en-US"/>
        </a:p>
      </dgm:t>
    </dgm:pt>
    <dgm:pt modelId="{9E25D5D1-A492-4630-8D73-02F86BDEB367}" type="pres">
      <dgm:prSet presAssocID="{3EAC81FB-E275-4745-9C52-BDEFC86668B2}" presName="root" presStyleCnt="0">
        <dgm:presLayoutVars>
          <dgm:dir/>
          <dgm:resizeHandles val="exact"/>
        </dgm:presLayoutVars>
      </dgm:prSet>
      <dgm:spPr/>
    </dgm:pt>
    <dgm:pt modelId="{34A71CD4-9E1C-4FA8-A5D2-C3ABD72BADFE}" type="pres">
      <dgm:prSet presAssocID="{6C3381C7-E19E-4B5E-A916-491D66291ABF}" presName="compNode" presStyleCnt="0"/>
      <dgm:spPr/>
    </dgm:pt>
    <dgm:pt modelId="{CE9A3201-CCAC-43F7-A9CC-863B8F36C148}" type="pres">
      <dgm:prSet presAssocID="{6C3381C7-E19E-4B5E-A916-491D66291AB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story"/>
        </a:ext>
      </dgm:extLst>
    </dgm:pt>
    <dgm:pt modelId="{609492A8-4F1B-4CDA-BB36-737913243BCA}" type="pres">
      <dgm:prSet presAssocID="{6C3381C7-E19E-4B5E-A916-491D66291ABF}" presName="spaceRect" presStyleCnt="0"/>
      <dgm:spPr/>
    </dgm:pt>
    <dgm:pt modelId="{652DD7F0-5D7D-47B5-BD71-CCAF8039B18B}" type="pres">
      <dgm:prSet presAssocID="{6C3381C7-E19E-4B5E-A916-491D66291ABF}" presName="textRect" presStyleLbl="revTx" presStyleIdx="0" presStyleCnt="3">
        <dgm:presLayoutVars>
          <dgm:chMax val="1"/>
          <dgm:chPref val="1"/>
        </dgm:presLayoutVars>
      </dgm:prSet>
      <dgm:spPr/>
    </dgm:pt>
    <dgm:pt modelId="{C4CFF6E2-3567-4D42-B11C-DBFA13533B16}" type="pres">
      <dgm:prSet presAssocID="{51D48AC9-4C80-4EB6-BF33-B2CAF65A0067}" presName="sibTrans" presStyleCnt="0"/>
      <dgm:spPr/>
    </dgm:pt>
    <dgm:pt modelId="{776D23CD-8D70-4D31-AA82-DAEB3FF70D5B}" type="pres">
      <dgm:prSet presAssocID="{B17A88DB-BBDA-4202-AB24-3F5EDDBF2DCC}" presName="compNode" presStyleCnt="0"/>
      <dgm:spPr/>
    </dgm:pt>
    <dgm:pt modelId="{92DF3C46-DF45-4B20-940D-FAB48034A16D}" type="pres">
      <dgm:prSet presAssocID="{B17A88DB-BBDA-4202-AB24-3F5EDDBF2D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C"/>
        </a:ext>
      </dgm:extLst>
    </dgm:pt>
    <dgm:pt modelId="{199EBD5C-3987-446D-B549-0296E42717FB}" type="pres">
      <dgm:prSet presAssocID="{B17A88DB-BBDA-4202-AB24-3F5EDDBF2DCC}" presName="spaceRect" presStyleCnt="0"/>
      <dgm:spPr/>
    </dgm:pt>
    <dgm:pt modelId="{E1E58F5D-CB37-4383-9F32-F508560AA3B7}" type="pres">
      <dgm:prSet presAssocID="{B17A88DB-BBDA-4202-AB24-3F5EDDBF2DCC}" presName="textRect" presStyleLbl="revTx" presStyleIdx="1" presStyleCnt="3">
        <dgm:presLayoutVars>
          <dgm:chMax val="1"/>
          <dgm:chPref val="1"/>
        </dgm:presLayoutVars>
      </dgm:prSet>
      <dgm:spPr/>
    </dgm:pt>
    <dgm:pt modelId="{8B2727B9-7843-4A1E-B9B6-C8662D70584D}" type="pres">
      <dgm:prSet presAssocID="{12DC50C6-F5C2-4653-94FD-9261D24AF9A8}" presName="sibTrans" presStyleCnt="0"/>
      <dgm:spPr/>
    </dgm:pt>
    <dgm:pt modelId="{7A50B79D-4293-4E42-A06E-5CE399B5D2AD}" type="pres">
      <dgm:prSet presAssocID="{BE17279B-8EC2-4ED2-AF54-B06BB61C1ACB}" presName="compNode" presStyleCnt="0"/>
      <dgm:spPr/>
    </dgm:pt>
    <dgm:pt modelId="{EE63C66F-2B2F-400C-84D0-8D3FDF42C1AF}" type="pres">
      <dgm:prSet presAssocID="{BE17279B-8EC2-4ED2-AF54-B06BB61C1A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orce Management"/>
        </a:ext>
      </dgm:extLst>
    </dgm:pt>
    <dgm:pt modelId="{8DB47C12-7864-4801-8335-D97DD82CF68F}" type="pres">
      <dgm:prSet presAssocID="{BE17279B-8EC2-4ED2-AF54-B06BB61C1ACB}" presName="spaceRect" presStyleCnt="0"/>
      <dgm:spPr/>
    </dgm:pt>
    <dgm:pt modelId="{E4B2C8AF-1E5F-4F2E-AF3F-BA84A50A0A1E}" type="pres">
      <dgm:prSet presAssocID="{BE17279B-8EC2-4ED2-AF54-B06BB61C1AC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EB4FC5B-11D7-40E3-9E75-EE1527367780}" srcId="{3EAC81FB-E275-4745-9C52-BDEFC86668B2}" destId="{BE17279B-8EC2-4ED2-AF54-B06BB61C1ACB}" srcOrd="2" destOrd="0" parTransId="{41BDB4FE-8CC5-43CB-AA69-A5C931097BDB}" sibTransId="{F52D6586-2578-4497-B7E9-9FBE45B7CF8A}"/>
    <dgm:cxn modelId="{3D5FFA96-6BC5-4A5E-81DE-DA1B6F3C3467}" type="presOf" srcId="{BE17279B-8EC2-4ED2-AF54-B06BB61C1ACB}" destId="{E4B2C8AF-1E5F-4F2E-AF3F-BA84A50A0A1E}" srcOrd="0" destOrd="0" presId="urn:microsoft.com/office/officeart/2018/2/layout/IconLabelList"/>
    <dgm:cxn modelId="{E4E1249D-B431-4A3D-BCCF-46B59DB63062}" srcId="{3EAC81FB-E275-4745-9C52-BDEFC86668B2}" destId="{6C3381C7-E19E-4B5E-A916-491D66291ABF}" srcOrd="0" destOrd="0" parTransId="{EA85A3A8-8DFD-4232-9C70-7E461D5068AA}" sibTransId="{51D48AC9-4C80-4EB6-BF33-B2CAF65A0067}"/>
    <dgm:cxn modelId="{84BD82A4-A69E-443A-923F-7A57793A5018}" type="presOf" srcId="{6C3381C7-E19E-4B5E-A916-491D66291ABF}" destId="{652DD7F0-5D7D-47B5-BD71-CCAF8039B18B}" srcOrd="0" destOrd="0" presId="urn:microsoft.com/office/officeart/2018/2/layout/IconLabelList"/>
    <dgm:cxn modelId="{04FCE1A9-3E1D-4DDF-AC09-5B9DCB9137A2}" type="presOf" srcId="{3EAC81FB-E275-4745-9C52-BDEFC86668B2}" destId="{9E25D5D1-A492-4630-8D73-02F86BDEB367}" srcOrd="0" destOrd="0" presId="urn:microsoft.com/office/officeart/2018/2/layout/IconLabelList"/>
    <dgm:cxn modelId="{86DC9BCD-B2E3-464D-B645-B1237D8DA31E}" srcId="{3EAC81FB-E275-4745-9C52-BDEFC86668B2}" destId="{B17A88DB-BBDA-4202-AB24-3F5EDDBF2DCC}" srcOrd="1" destOrd="0" parTransId="{5EADE78E-B18E-40F2-8169-59CF518C9578}" sibTransId="{12DC50C6-F5C2-4653-94FD-9261D24AF9A8}"/>
    <dgm:cxn modelId="{F94222E1-780D-41DD-983A-A3EB56522D50}" type="presOf" srcId="{B17A88DB-BBDA-4202-AB24-3F5EDDBF2DCC}" destId="{E1E58F5D-CB37-4383-9F32-F508560AA3B7}" srcOrd="0" destOrd="0" presId="urn:microsoft.com/office/officeart/2018/2/layout/IconLabelList"/>
    <dgm:cxn modelId="{F15B728B-4B9F-4566-94C7-2BD695A406FA}" type="presParOf" srcId="{9E25D5D1-A492-4630-8D73-02F86BDEB367}" destId="{34A71CD4-9E1C-4FA8-A5D2-C3ABD72BADFE}" srcOrd="0" destOrd="0" presId="urn:microsoft.com/office/officeart/2018/2/layout/IconLabelList"/>
    <dgm:cxn modelId="{CC70AD40-BEB5-4EA9-B75A-D2513500CEB9}" type="presParOf" srcId="{34A71CD4-9E1C-4FA8-A5D2-C3ABD72BADFE}" destId="{CE9A3201-CCAC-43F7-A9CC-863B8F36C148}" srcOrd="0" destOrd="0" presId="urn:microsoft.com/office/officeart/2018/2/layout/IconLabelList"/>
    <dgm:cxn modelId="{2960276B-4FFD-4986-A6C7-248F95B4C188}" type="presParOf" srcId="{34A71CD4-9E1C-4FA8-A5D2-C3ABD72BADFE}" destId="{609492A8-4F1B-4CDA-BB36-737913243BCA}" srcOrd="1" destOrd="0" presId="urn:microsoft.com/office/officeart/2018/2/layout/IconLabelList"/>
    <dgm:cxn modelId="{B30DFE4D-0BBC-4997-BFCB-2E03701455F6}" type="presParOf" srcId="{34A71CD4-9E1C-4FA8-A5D2-C3ABD72BADFE}" destId="{652DD7F0-5D7D-47B5-BD71-CCAF8039B18B}" srcOrd="2" destOrd="0" presId="urn:microsoft.com/office/officeart/2018/2/layout/IconLabelList"/>
    <dgm:cxn modelId="{6163ACDE-F631-4D96-963B-D2976952BDF6}" type="presParOf" srcId="{9E25D5D1-A492-4630-8D73-02F86BDEB367}" destId="{C4CFF6E2-3567-4D42-B11C-DBFA13533B16}" srcOrd="1" destOrd="0" presId="urn:microsoft.com/office/officeart/2018/2/layout/IconLabelList"/>
    <dgm:cxn modelId="{C508314D-5076-49CF-B769-E0857C227E27}" type="presParOf" srcId="{9E25D5D1-A492-4630-8D73-02F86BDEB367}" destId="{776D23CD-8D70-4D31-AA82-DAEB3FF70D5B}" srcOrd="2" destOrd="0" presId="urn:microsoft.com/office/officeart/2018/2/layout/IconLabelList"/>
    <dgm:cxn modelId="{DD83E609-D4F0-4530-B72D-F8F928687759}" type="presParOf" srcId="{776D23CD-8D70-4D31-AA82-DAEB3FF70D5B}" destId="{92DF3C46-DF45-4B20-940D-FAB48034A16D}" srcOrd="0" destOrd="0" presId="urn:microsoft.com/office/officeart/2018/2/layout/IconLabelList"/>
    <dgm:cxn modelId="{B44C4701-28AC-4295-89BE-34F62575852F}" type="presParOf" srcId="{776D23CD-8D70-4D31-AA82-DAEB3FF70D5B}" destId="{199EBD5C-3987-446D-B549-0296E42717FB}" srcOrd="1" destOrd="0" presId="urn:microsoft.com/office/officeart/2018/2/layout/IconLabelList"/>
    <dgm:cxn modelId="{D2D13C38-168F-442E-811C-D82FC7F86AC4}" type="presParOf" srcId="{776D23CD-8D70-4D31-AA82-DAEB3FF70D5B}" destId="{E1E58F5D-CB37-4383-9F32-F508560AA3B7}" srcOrd="2" destOrd="0" presId="urn:microsoft.com/office/officeart/2018/2/layout/IconLabelList"/>
    <dgm:cxn modelId="{84F5C015-0399-4467-AA47-074D80FD949D}" type="presParOf" srcId="{9E25D5D1-A492-4630-8D73-02F86BDEB367}" destId="{8B2727B9-7843-4A1E-B9B6-C8662D70584D}" srcOrd="3" destOrd="0" presId="urn:microsoft.com/office/officeart/2018/2/layout/IconLabelList"/>
    <dgm:cxn modelId="{F08DFB63-214C-4AC2-934D-FCD49DEA4F25}" type="presParOf" srcId="{9E25D5D1-A492-4630-8D73-02F86BDEB367}" destId="{7A50B79D-4293-4E42-A06E-5CE399B5D2AD}" srcOrd="4" destOrd="0" presId="urn:microsoft.com/office/officeart/2018/2/layout/IconLabelList"/>
    <dgm:cxn modelId="{B7ED33B3-E17A-4823-8B23-2CD0F5534D56}" type="presParOf" srcId="{7A50B79D-4293-4E42-A06E-5CE399B5D2AD}" destId="{EE63C66F-2B2F-400C-84D0-8D3FDF42C1AF}" srcOrd="0" destOrd="0" presId="urn:microsoft.com/office/officeart/2018/2/layout/IconLabelList"/>
    <dgm:cxn modelId="{849D2B9B-EB91-4846-9FA1-C2C24AC07E94}" type="presParOf" srcId="{7A50B79D-4293-4E42-A06E-5CE399B5D2AD}" destId="{8DB47C12-7864-4801-8335-D97DD82CF68F}" srcOrd="1" destOrd="0" presId="urn:microsoft.com/office/officeart/2018/2/layout/IconLabelList"/>
    <dgm:cxn modelId="{E6DD7A6C-EAB8-43DE-93EF-F5358FD8380B}" type="presParOf" srcId="{7A50B79D-4293-4E42-A06E-5CE399B5D2AD}" destId="{E4B2C8AF-1E5F-4F2E-AF3F-BA84A50A0A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3201-CCAC-43F7-A9CC-863B8F36C148}">
      <dsp:nvSpPr>
        <dsp:cNvPr id="0" name=""/>
        <dsp:cNvSpPr/>
      </dsp:nvSpPr>
      <dsp:spPr>
        <a:xfrm>
          <a:off x="890624" y="503261"/>
          <a:ext cx="1244531" cy="1244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DD7F0-5D7D-47B5-BD71-CCAF8039B18B}">
      <dsp:nvSpPr>
        <dsp:cNvPr id="0" name=""/>
        <dsp:cNvSpPr/>
      </dsp:nvSpPr>
      <dsp:spPr>
        <a:xfrm>
          <a:off x="130078" y="2094613"/>
          <a:ext cx="276562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Textbooks</a:t>
          </a:r>
        </a:p>
      </dsp:txBody>
      <dsp:txXfrm>
        <a:off x="130078" y="2094613"/>
        <a:ext cx="2765624" cy="720000"/>
      </dsp:txXfrm>
    </dsp:sp>
    <dsp:sp modelId="{92DF3C46-DF45-4B20-940D-FAB48034A16D}">
      <dsp:nvSpPr>
        <dsp:cNvPr id="0" name=""/>
        <dsp:cNvSpPr/>
      </dsp:nvSpPr>
      <dsp:spPr>
        <a:xfrm>
          <a:off x="4140234" y="503261"/>
          <a:ext cx="1244531" cy="1244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8F5D-CB37-4383-9F32-F508560AA3B7}">
      <dsp:nvSpPr>
        <dsp:cNvPr id="0" name=""/>
        <dsp:cNvSpPr/>
      </dsp:nvSpPr>
      <dsp:spPr>
        <a:xfrm>
          <a:off x="3379687" y="2094613"/>
          <a:ext cx="276562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Software applications</a:t>
          </a:r>
        </a:p>
      </dsp:txBody>
      <dsp:txXfrm>
        <a:off x="3379687" y="2094613"/>
        <a:ext cx="2765624" cy="720000"/>
      </dsp:txXfrm>
    </dsp:sp>
    <dsp:sp modelId="{EE63C66F-2B2F-400C-84D0-8D3FDF42C1AF}">
      <dsp:nvSpPr>
        <dsp:cNvPr id="0" name=""/>
        <dsp:cNvSpPr/>
      </dsp:nvSpPr>
      <dsp:spPr>
        <a:xfrm>
          <a:off x="7389843" y="503261"/>
          <a:ext cx="1244531" cy="12445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2C8AF-1E5F-4F2E-AF3F-BA84A50A0A1E}">
      <dsp:nvSpPr>
        <dsp:cNvPr id="0" name=""/>
        <dsp:cNvSpPr/>
      </dsp:nvSpPr>
      <dsp:spPr>
        <a:xfrm>
          <a:off x="6629296" y="2094613"/>
          <a:ext cx="276562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Other resources</a:t>
          </a:r>
        </a:p>
      </dsp:txBody>
      <dsp:txXfrm>
        <a:off x="6629296" y="2094613"/>
        <a:ext cx="276562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4D2272-D660-A337-AEF3-BE066BD54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E5A70-71C2-F335-270C-B94537340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369-CA0E-4FC6-90EE-5FA969A08EF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E1B03-0F86-16E7-11BE-81F9F4CD66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24B8-3914-99B2-2620-0F2A88D335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10F9-8331-407C-A034-F95DCB30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4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3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2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6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040DA2-B75D-1B49-51F9-967501F7F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76" y="887638"/>
            <a:ext cx="10202248" cy="5094496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3BDAB-CB06-403B-00FD-9D1C2812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1FDB-9C8A-890A-5051-8D49E105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46056E81-9CB5-42E9-6689-B711F575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981493" y="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D075254-6FC4-6738-BBBE-1BACB99E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37D82C4C-B372-8DAD-C78B-5A707999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543C86-04BB-A7E0-26E4-1A793E98C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052" y="345441"/>
            <a:ext cx="10202248" cy="176691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D1D15020-88F7-93D5-282B-0C23CB7578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5" y="2282826"/>
            <a:ext cx="3180475" cy="36512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675AC522-525C-4C6F-8F28-3B2FC909B3FF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940300" y="2282825"/>
            <a:ext cx="5880100" cy="365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0D9D4E-52D5-4BAF-8096-D301073D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F8F589DA-127F-E2E7-6ADA-1D3C04799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5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0FBF0-749D-0FF0-74B6-3565174CA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DDA3FAB-74FF-4772-2BA4-B242E12A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E95B3E-84B8-3910-65C9-87914802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369277"/>
            <a:ext cx="9590215" cy="17085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53421E6F-1A11-40B7-DB53-FC96CE9D78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69269" y="2284193"/>
            <a:ext cx="603654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90BA2746-C141-C524-CDDE-DD672A80A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8899" y="2284193"/>
            <a:ext cx="325291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8CC75E-2849-6C28-42BF-61EBFD22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2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BE9B1BD7-8F62-244D-062B-D0A716D1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BAE39C-758E-B299-0906-86DA058B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975" y="345440"/>
            <a:ext cx="9448803" cy="174354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D21C7D0-0E84-DFA8-FC77-93D7B17FA7E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5250" y="2295525"/>
            <a:ext cx="9448800" cy="3652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4F72DC-A10E-0921-2E94-08CAC9D50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3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81407F-D7F6-56CB-135C-01868BC19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7" y="1088211"/>
            <a:ext cx="4602483" cy="48960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17585-E867-BB06-B195-272DA0F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8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D9EBD-88FB-A2C3-7EC2-46DD7B53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CB417425-9078-B6E8-97F7-BAA1536B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D7F56B38-71B8-A745-8D9C-BBEA278F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05999" y="4572027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E5C644-63C0-D8A4-7EF1-1681AFB1F4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24599" y="1088210"/>
            <a:ext cx="4373564" cy="489489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2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4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BA2562-20F9-9DC8-81EB-6ED26B24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099"/>
            <a:ext cx="12192000" cy="87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369E878B-C75C-98DC-B694-2C40507C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75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DC03A063-67E0-718E-206C-6C807C20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5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6D86FEEF-2721-A616-B636-7C6F8B1B5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AC20A76-77DC-62F7-C0E5-66C03853B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1478396"/>
            <a:ext cx="3710355" cy="344529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F99A149-DEF4-9E0F-D0DE-E859DB6CA5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60465" y="1477963"/>
            <a:ext cx="5536135" cy="34464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6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A18D9F31-445F-F144-A393-66C1BDE8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57002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4F2F994-08EA-D901-82B7-02E175B2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3EE949-1BE5-CFA7-69CC-5235FFE07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1415562"/>
            <a:ext cx="5750171" cy="40092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A2B2C17F-12DD-A683-5602-F16A1C964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7908" y="1"/>
            <a:ext cx="4314092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1463040" tIns="822960" rIns="146304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79D789-F69C-8306-0C19-DF73E6916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6415" y="360485"/>
            <a:ext cx="5032725" cy="328420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003524-9DE3-1117-2E91-80A1CB96DE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08475" cy="6858000"/>
          </a:xfrm>
          <a:custGeom>
            <a:avLst/>
            <a:gdLst>
              <a:gd name="connsiteX0" fmla="*/ 0 w 4308475"/>
              <a:gd name="connsiteY0" fmla="*/ 0 h 6858000"/>
              <a:gd name="connsiteX1" fmla="*/ 4308475 w 4308475"/>
              <a:gd name="connsiteY1" fmla="*/ 0 h 6858000"/>
              <a:gd name="connsiteX2" fmla="*/ 4308475 w 4308475"/>
              <a:gd name="connsiteY2" fmla="*/ 3390898 h 6858000"/>
              <a:gd name="connsiteX3" fmla="*/ 4307536 w 4308475"/>
              <a:gd name="connsiteY3" fmla="*/ 3390898 h 6858000"/>
              <a:gd name="connsiteX4" fmla="*/ 4290702 w 4308475"/>
              <a:gd name="connsiteY4" fmla="*/ 3724279 h 6858000"/>
              <a:gd name="connsiteX5" fmla="*/ 1146183 w 4308475"/>
              <a:gd name="connsiteY5" fmla="*/ 6848898 h 6858000"/>
              <a:gd name="connsiteX6" fmla="*/ 953984 w 4308475"/>
              <a:gd name="connsiteY6" fmla="*/ 6857998 h 6858000"/>
              <a:gd name="connsiteX7" fmla="*/ 4308475 w 4308475"/>
              <a:gd name="connsiteY7" fmla="*/ 6857998 h 6858000"/>
              <a:gd name="connsiteX8" fmla="*/ 4308475 w 4308475"/>
              <a:gd name="connsiteY8" fmla="*/ 6858000 h 6858000"/>
              <a:gd name="connsiteX9" fmla="*/ 0 w 430847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8475" h="6858000">
                <a:moveTo>
                  <a:pt x="0" y="0"/>
                </a:moveTo>
                <a:lnTo>
                  <a:pt x="4308475" y="0"/>
                </a:lnTo>
                <a:lnTo>
                  <a:pt x="4308475" y="3390898"/>
                </a:lnTo>
                <a:lnTo>
                  <a:pt x="4307536" y="3390898"/>
                </a:lnTo>
                <a:lnTo>
                  <a:pt x="4290702" y="3724279"/>
                </a:lnTo>
                <a:cubicBezTo>
                  <a:pt x="4122756" y="5378008"/>
                  <a:pt x="2802922" y="6691208"/>
                  <a:pt x="1146183" y="6848898"/>
                </a:cubicBezTo>
                <a:lnTo>
                  <a:pt x="953984" y="6857998"/>
                </a:lnTo>
                <a:lnTo>
                  <a:pt x="4308475" y="6857998"/>
                </a:lnTo>
                <a:lnTo>
                  <a:pt x="43084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5C55B8-DD4C-A859-38F5-CC8FE0920B8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76306" y="3846391"/>
            <a:ext cx="5032725" cy="21367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6DC123BA-30A1-50DE-FC24-33C67A8F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30876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10C35C-5361-BD30-EB79-01BD7215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948A7171-32A3-1CAC-DDFD-7C44DDAF0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06FD5EAC-FAC4-CDB4-6AB8-809E940F0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A13352-25BC-FD28-A34C-DD204D5BF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48" y="246183"/>
            <a:ext cx="9525000" cy="191952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4108AC-4ED2-99E6-0212-0AC0802C55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1600" y="2274033"/>
            <a:ext cx="9525000" cy="33178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8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6B6590-E6B3-B91C-752E-88256804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3A11B3D3-2DE9-50B1-D34F-653D4669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1493" y="365768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5EEBEB28-1DE8-01FC-1208-CE71F445D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836BB78A-11DB-CCF3-7F2E-C0243B409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220F55-A7D0-A330-0E21-94E0D5EC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0734" y="835269"/>
            <a:ext cx="8690533" cy="282118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B5AC1-38AD-9D8D-25F1-F8E10DE48A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5739" y="3858233"/>
            <a:ext cx="8700522" cy="19534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</a:defRPr>
            </a:lvl3pPr>
            <a:lvl4pPr marL="1371600" indent="0" algn="ctr">
              <a:buNone/>
              <a:defRPr sz="1200">
                <a:solidFill>
                  <a:schemeClr val="bg2"/>
                </a:solidFill>
              </a:defRPr>
            </a:lvl4pPr>
            <a:lvl5pPr marL="18288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FFEEC7-A0A7-27CB-3F2D-796281DCD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2DCCFF86-2471-421E-E5FF-E38943252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8300B484-623C-071D-E849-138F76141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9A6249F-0E28-0ABF-FE63-7ECC0E1062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805" y="344399"/>
            <a:ext cx="9599008" cy="172954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CC29225-33B5-6D19-F0BA-DE3F864F64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FB67020D-DF60-17C1-8DEC-EDECF65354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8375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812651-A64E-FA0C-7D84-B20BA7C6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1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F8F589DA-127F-E2E7-6ADA-1D3C04799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5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0FBF0-749D-0FF0-74B6-3565174CA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DDA3FAB-74FF-4772-2BA4-B242E12A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E95B3E-84B8-3910-65C9-87914802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369277"/>
            <a:ext cx="9590215" cy="17085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90BA2746-C141-C524-CDDE-DD672A80A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3"/>
            <a:ext cx="3347782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53421E6F-1A11-40B7-DB53-FC96CE9D78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25269" y="2274033"/>
            <a:ext cx="603654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8CC75E-2849-6C28-42BF-61EBFD22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0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">
            <a:extLst>
              <a:ext uri="{FF2B5EF4-FFF2-40B4-BE49-F238E27FC236}">
                <a16:creationId xmlns:a16="http://schemas.microsoft.com/office/drawing/2014/main" id="{D8A19A74-FE0D-4975-5657-5362CEB4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6117263" y="5090690"/>
            <a:ext cx="1807536" cy="17770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8CCA9-A930-4217-FC4B-419AD08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6913" y="2996911"/>
            <a:ext cx="6867747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A5202170-963D-8D6D-EF61-11B291827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A71B5EB-558B-B072-1FF1-CDA55B10C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57" y="328860"/>
            <a:ext cx="6136643" cy="17770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B84F4814-519C-86D2-1886-90E0A98968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4" y="2282999"/>
            <a:ext cx="6136643" cy="368550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A36A3E-F1BF-A2FC-E9BF-616718E65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4800" y="0"/>
            <a:ext cx="4267200" cy="6858000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69D9C9-E3F7-6719-75F2-AA70DF83E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39807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sz="10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9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sharp10@uthsc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rreynol5@uths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D9AD-F97D-8DCF-97C2-FEE69475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876" y="887638"/>
            <a:ext cx="10202248" cy="5094496"/>
          </a:xfrm>
        </p:spPr>
        <p:txBody>
          <a:bodyPr/>
          <a:lstStyle/>
          <a:p>
            <a:r>
              <a:rPr lang="en-US">
                <a:latin typeface="Euphemia" panose="020B0503040102020104" pitchFamily="34" charset="0"/>
              </a:rPr>
              <a:t>The Consortium of Baccalaureate and Graduate Health Informatics and Information Management Educators Annual Meeting</a:t>
            </a:r>
            <a:br>
              <a:rPr lang="en-US">
                <a:latin typeface="Euphemia" panose="020B0503040102020104" pitchFamily="34" charset="0"/>
              </a:rPr>
            </a:br>
            <a:br>
              <a:rPr lang="en-US">
                <a:latin typeface="Euphemia" panose="020B0503040102020104" pitchFamily="34" charset="0"/>
              </a:rPr>
            </a:br>
            <a:r>
              <a:rPr lang="en-US" sz="2800">
                <a:latin typeface="Euphemia" panose="020B0503040102020104" pitchFamily="34" charset="0"/>
              </a:rPr>
              <a:t>February 29,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882FA-049D-25F3-3F24-590E9D0F1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4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504103-6319-C1BA-994F-97D3A9F1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48" y="246183"/>
            <a:ext cx="9525000" cy="1919521"/>
          </a:xfrm>
        </p:spPr>
        <p:txBody>
          <a:bodyPr anchor="ctr">
            <a:normAutofit/>
          </a:bodyPr>
          <a:lstStyle/>
          <a:p>
            <a:r>
              <a:rPr lang="en-US"/>
              <a:t>Course Resources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DBFA3-4929-EF34-6EC0-62D2B6817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8AB70BE-1769-45B8-85A6-0C837432C7E6}" type="slidenum">
              <a:rPr lang="en-US" dirty="0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632F664-8EE8-B7ED-5480-6521A0B7F94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8769770"/>
              </p:ext>
            </p:extLst>
          </p:nvPr>
        </p:nvGraphicFramePr>
        <p:xfrm>
          <a:off x="1371600" y="2274033"/>
          <a:ext cx="95250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701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778B-DDA2-DEE8-5989-D5A24A36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57" y="328860"/>
            <a:ext cx="6136643" cy="1777060"/>
          </a:xfrm>
        </p:spPr>
        <p:txBody>
          <a:bodyPr anchor="ctr">
            <a:normAutofit/>
          </a:bodyPr>
          <a:lstStyle/>
          <a:p>
            <a:r>
              <a:rPr lang="en-US"/>
              <a:t>Textbooks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EC618B3-06B5-E783-1C55-96ACAC01379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71204" y="2282999"/>
            <a:ext cx="6136643" cy="36855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/>
              <a:t>HIIM practice</a:t>
            </a:r>
          </a:p>
          <a:p>
            <a:pPr>
              <a:lnSpc>
                <a:spcPct val="110000"/>
              </a:lnSpc>
            </a:pPr>
            <a:r>
              <a:rPr lang="en-US" sz="1700"/>
              <a:t>Legal Issues</a:t>
            </a:r>
          </a:p>
          <a:p>
            <a:pPr>
              <a:lnSpc>
                <a:spcPct val="110000"/>
              </a:lnSpc>
            </a:pPr>
            <a:r>
              <a:rPr lang="en-US" sz="1700"/>
              <a:t>Quality Management</a:t>
            </a:r>
          </a:p>
          <a:p>
            <a:pPr>
              <a:lnSpc>
                <a:spcPct val="110000"/>
              </a:lnSpc>
            </a:pPr>
            <a:r>
              <a:rPr lang="en-US" sz="1700"/>
              <a:t>Data Analytics</a:t>
            </a:r>
          </a:p>
          <a:p>
            <a:pPr>
              <a:lnSpc>
                <a:spcPct val="110000"/>
              </a:lnSpc>
            </a:pPr>
            <a:r>
              <a:rPr lang="en-US" sz="1700"/>
              <a:t>Healthcare Statistics</a:t>
            </a:r>
          </a:p>
          <a:p>
            <a:pPr>
              <a:lnSpc>
                <a:spcPct val="110000"/>
              </a:lnSpc>
            </a:pPr>
            <a:r>
              <a:rPr lang="en-US" sz="1700"/>
              <a:t>Reimbursement</a:t>
            </a:r>
          </a:p>
          <a:p>
            <a:pPr>
              <a:lnSpc>
                <a:spcPct val="110000"/>
              </a:lnSpc>
            </a:pPr>
            <a:r>
              <a:rPr lang="en-US" sz="1700"/>
              <a:t>Management</a:t>
            </a:r>
          </a:p>
          <a:p>
            <a:pPr>
              <a:lnSpc>
                <a:spcPct val="110000"/>
              </a:lnSpc>
            </a:pPr>
            <a:r>
              <a:rPr lang="en-US" sz="1700"/>
              <a:t>Leadership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None/>
            </a:pPr>
            <a:endParaRPr lang="en-US" sz="1700"/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sz="1700"/>
              <a:t>Coding </a:t>
            </a:r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-US" sz="1700"/>
              <a:t>Other –  RHIA Exam Review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4344129-86B5-F1DB-0CBF-3BE9C4A13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1" r="35719"/>
          <a:stretch/>
        </p:blipFill>
        <p:spPr>
          <a:xfrm>
            <a:off x="7924800" y="10"/>
            <a:ext cx="4267200" cy="685799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3F3E0-5AFB-9A53-F8C5-AD85F5415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8AB70BE-1769-45B8-85A6-0C837432C7E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2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465791-02C3-85CB-EC2D-AE1D097A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57" y="328860"/>
            <a:ext cx="6136643" cy="1777060"/>
          </a:xfrm>
        </p:spPr>
        <p:txBody>
          <a:bodyPr anchor="ctr">
            <a:normAutofit/>
          </a:bodyPr>
          <a:lstStyle/>
          <a:p>
            <a:r>
              <a:rPr lang="en-US"/>
              <a:t>Software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CC286-7253-B31F-DFE6-802920A9FC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71204" y="2282999"/>
            <a:ext cx="6136643" cy="36855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AHIMA VLAB</a:t>
            </a:r>
          </a:p>
          <a:p>
            <a:pPr>
              <a:buClr>
                <a:srgbClr val="000000"/>
              </a:buClr>
            </a:pPr>
            <a:r>
              <a:rPr lang="en-US" noProof="1"/>
              <a:t>EHR Go</a:t>
            </a:r>
            <a:endParaRPr lang="en-US"/>
          </a:p>
          <a:p>
            <a:r>
              <a:rPr lang="en-US" noProof="1"/>
              <a:t>SimEMR</a:t>
            </a:r>
          </a:p>
          <a:p>
            <a:r>
              <a:rPr lang="en-US" noProof="1"/>
              <a:t>ChartFlow</a:t>
            </a:r>
          </a:p>
          <a:p>
            <a:r>
              <a:rPr lang="en-US" noProof="1"/>
              <a:t>Lippincott’s EHR Simulation Software</a:t>
            </a:r>
          </a:p>
          <a:p>
            <a:r>
              <a:rPr lang="en-US" noProof="1"/>
              <a:t>VistA CPRS</a:t>
            </a:r>
          </a:p>
          <a:p>
            <a:r>
              <a:rPr lang="en-US" noProof="1"/>
              <a:t>DrChrono</a:t>
            </a:r>
          </a:p>
          <a:p>
            <a:pPr>
              <a:buClr>
                <a:srgbClr val="000000"/>
              </a:buClr>
            </a:pPr>
            <a:r>
              <a:rPr lang="en-US" noProof="1"/>
              <a:t>Other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C5A550-7654-8FA6-7D44-DDF226AEE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r="57386" b="4"/>
          <a:stretch/>
        </p:blipFill>
        <p:spPr>
          <a:xfrm>
            <a:off x="7924800" y="10"/>
            <a:ext cx="4267200" cy="685799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F2AD9-EC94-1F3D-3B79-64938E47A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8AB70BE-1769-45B8-85A6-0C837432C7E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6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BCC6-0C69-8891-D575-0B57DF5A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Euphemia" panose="020B0503040102020104" pitchFamily="34" charset="0"/>
              </a:rPr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7AD84-8D24-28FB-73EA-4909354F72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SIMULATIONS</a:t>
            </a:r>
          </a:p>
          <a:p>
            <a:pPr>
              <a:buClr>
                <a:srgbClr val="000000"/>
              </a:buClr>
            </a:pPr>
            <a:r>
              <a:rPr lang="en-US"/>
              <a:t>EXAM REVIEW PREP</a:t>
            </a:r>
          </a:p>
          <a:p>
            <a:pPr>
              <a:buClr>
                <a:srgbClr val="000000"/>
              </a:buClr>
            </a:pPr>
            <a:r>
              <a:rPr lang="en-US"/>
              <a:t>OPEN SOURCE (OPEN EMR)</a:t>
            </a:r>
          </a:p>
          <a:p>
            <a:pPr>
              <a:buClr>
                <a:srgbClr val="000000"/>
              </a:buClr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F8DC6-CA68-337F-10D5-0AA6DE667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dirty="0" smtClean="0"/>
              <a:pPr/>
              <a:t>5</a:t>
            </a:fld>
            <a:endParaRPr lang="en-US"/>
          </a:p>
        </p:txBody>
      </p:sp>
      <p:pic>
        <p:nvPicPr>
          <p:cNvPr id="4" name="Picture 3" descr="A purple and white cover with black text&#10;&#10;Description automatically generated">
            <a:extLst>
              <a:ext uri="{FF2B5EF4-FFF2-40B4-BE49-F238E27FC236}">
                <a16:creationId xmlns:a16="http://schemas.microsoft.com/office/drawing/2014/main" id="{117B5F58-73A7-5EAD-F02B-E3AFBDEC0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569" y="1185232"/>
            <a:ext cx="2143125" cy="2743200"/>
          </a:xfrm>
          <a:prstGeom prst="rect">
            <a:avLst/>
          </a:prstGeom>
        </p:spPr>
      </p:pic>
      <p:pic>
        <p:nvPicPr>
          <p:cNvPr id="8" name="Picture 7" descr="A blue cover with white text&#10;&#10;Description automatically generated">
            <a:extLst>
              <a:ext uri="{FF2B5EF4-FFF2-40B4-BE49-F238E27FC236}">
                <a16:creationId xmlns:a16="http://schemas.microsoft.com/office/drawing/2014/main" id="{C6C8603F-6B88-E984-7513-A165CCE25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003" y="1099678"/>
            <a:ext cx="2776594" cy="27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1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round a table with laptops and tablets&#10;&#10;Description automatically generated">
            <a:extLst>
              <a:ext uri="{FF2B5EF4-FFF2-40B4-BE49-F238E27FC236}">
                <a16:creationId xmlns:a16="http://schemas.microsoft.com/office/drawing/2014/main" id="{F34F3D8D-3BAF-6C20-D16F-733915845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95" y="133685"/>
            <a:ext cx="10898604" cy="66307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C2EC19-A157-8389-07DB-65065908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339" y="-2162599"/>
            <a:ext cx="8690533" cy="2821183"/>
          </a:xfrm>
        </p:spPr>
        <p:txBody>
          <a:bodyPr>
            <a:normAutofit/>
          </a:bodyPr>
          <a:lstStyle/>
          <a:p>
            <a:r>
              <a:rPr lang="en-US" sz="4000" b="1">
                <a:latin typeface="Euphemia"/>
              </a:rPr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6390D-BFD6-DF07-2067-06D2785D58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45739" y="3858233"/>
            <a:ext cx="8700522" cy="1953481"/>
          </a:xfrm>
        </p:spPr>
        <p:txBody>
          <a:bodyPr/>
          <a:lstStyle/>
          <a:p>
            <a:r>
              <a:rPr lang="en-US" noProof="1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E2532-F4A7-30E2-0525-1FF82D28A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1926-D674-B6A3-3121-2FA96250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1415562"/>
            <a:ext cx="5750171" cy="4009292"/>
          </a:xfrm>
        </p:spPr>
        <p:txBody>
          <a:bodyPr anchor="ctr">
            <a:normAutofit/>
          </a:bodyPr>
          <a:lstStyle/>
          <a:p>
            <a:r>
              <a:rPr lang="en-US"/>
              <a:t>What subject areas would you benefit from enhanced resources?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926CF-984C-4336-2948-D786232F2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08" y="2252526"/>
            <a:ext cx="4314092" cy="2352949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CE88C-A744-CDB7-DF0B-037C75C27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8AB70BE-1769-45B8-85A6-0C837432C7E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1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2BD7-1293-FA6A-EDB1-EE7095E9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57" y="328860"/>
            <a:ext cx="6136643" cy="17770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Digital tools</a:t>
            </a:r>
            <a:br>
              <a:rPr lang="en-US" kern="1200">
                <a:latin typeface="+mj-lt"/>
                <a:ea typeface="+mj-ea"/>
                <a:cs typeface="+mj-cs"/>
              </a:rPr>
            </a:br>
            <a:br>
              <a:rPr lang="en-US" kern="1200">
                <a:latin typeface="+mj-lt"/>
                <a:ea typeface="+mj-ea"/>
                <a:cs typeface="+mj-cs"/>
              </a:rPr>
            </a:br>
            <a:r>
              <a:rPr lang="en-US" kern="1200">
                <a:latin typeface="+mj-lt"/>
                <a:ea typeface="+mj-ea"/>
                <a:cs typeface="+mj-cs"/>
              </a:rPr>
              <a:t>- What are you using?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597AA-6C45-E3B4-82FF-00CBC2358CF2}"/>
              </a:ext>
            </a:extLst>
          </p:cNvPr>
          <p:cNvSpPr>
            <a:spLocks/>
          </p:cNvSpPr>
          <p:nvPr/>
        </p:nvSpPr>
        <p:spPr>
          <a:xfrm>
            <a:off x="1371204" y="2282999"/>
            <a:ext cx="6136643" cy="368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Packback</a:t>
            </a:r>
          </a:p>
          <a:p>
            <a:pPr marL="228600" indent="-2286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Lumen Learning Waymaker</a:t>
            </a:r>
          </a:p>
          <a:p>
            <a:pPr marL="228600" indent="-2286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Pearson platform—My Lab</a:t>
            </a:r>
          </a:p>
          <a:p>
            <a:pPr marL="228600" indent="-2286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Generative AI—later today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388B54C5-10C9-9DBC-EB38-BA0F40BB71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4800" y="0"/>
            <a:ext cx="4267200" cy="6858000"/>
          </a:xfrm>
        </p:spPr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D55ED1C4-8A90-CC28-22E7-CCC5288F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8AB70BE-1769-45B8-85A6-0C837432C7E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71D8FC-E122-CABE-6FCE-615B2C34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1088211"/>
            <a:ext cx="4602483" cy="4896019"/>
          </a:xfrm>
        </p:spPr>
        <p:txBody>
          <a:bodyPr/>
          <a:lstStyle/>
          <a:p>
            <a:r>
              <a:rPr lang="en-US">
                <a:latin typeface="Euphemia" panose="020B0503040102020104" pitchFamily="34" charset="0"/>
              </a:rPr>
              <a:t>Thank you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1F7719-973C-41CB-9EA9-DC7CEC76A0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24599" y="1088210"/>
            <a:ext cx="4373564" cy="4894894"/>
          </a:xfrm>
        </p:spPr>
        <p:txBody>
          <a:bodyPr>
            <a:normAutofit/>
          </a:bodyPr>
          <a:lstStyle/>
          <a:p>
            <a:r>
              <a:rPr lang="en-US" sz="2400">
                <a:latin typeface="Euphemia" panose="020B0503040102020104" pitchFamily="34" charset="0"/>
              </a:rPr>
              <a:t>Marcia Sharp</a:t>
            </a:r>
          </a:p>
          <a:p>
            <a:r>
              <a:rPr lang="en-US" sz="2400">
                <a:latin typeface="Euphemia" panose="020B0503040102020104" pitchFamily="34" charset="0"/>
                <a:hlinkClick r:id="rId3"/>
              </a:rPr>
              <a:t>msharp10@uthsc.edu</a:t>
            </a:r>
            <a:endParaRPr lang="en-US" sz="2400">
              <a:latin typeface="Euphemia" panose="020B0503040102020104" pitchFamily="34" charset="0"/>
            </a:endParaRPr>
          </a:p>
          <a:p>
            <a:r>
              <a:rPr lang="en-US" sz="2400">
                <a:latin typeface="Euphemia" panose="020B0503040102020104" pitchFamily="34" charset="0"/>
              </a:rPr>
              <a:t>Rebecca Reynolds</a:t>
            </a:r>
          </a:p>
          <a:p>
            <a:r>
              <a:rPr lang="en-US" sz="2400">
                <a:latin typeface="Euphemia" panose="020B0503040102020104" pitchFamily="34" charset="0"/>
                <a:hlinkClick r:id="rId4"/>
              </a:rPr>
              <a:t>rreynol5@uthsc.edu</a:t>
            </a:r>
            <a:endParaRPr lang="en-US" sz="2400">
              <a:latin typeface="Euphemia" panose="020B0503040102020104" pitchFamily="34" charset="0"/>
            </a:endParaRPr>
          </a:p>
          <a:p>
            <a:endParaRPr lang="en-US" sz="2400"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060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89118109_Win32_SL_V9" id="{6454AC99-8C99-4BAC-BC84-F0E4E9E51C00}" vid="{55E50301-91A0-4A2E-849E-A299590067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9C5C5D576C2C44B3E407E9C3C0E226" ma:contentTypeVersion="18" ma:contentTypeDescription="Create a new document." ma:contentTypeScope="" ma:versionID="6dc2733de4168ced11aad200c3702a5c">
  <xsd:schema xmlns:xsd="http://www.w3.org/2001/XMLSchema" xmlns:xs="http://www.w3.org/2001/XMLSchema" xmlns:p="http://schemas.microsoft.com/office/2006/metadata/properties" xmlns:ns2="1ef8f3a4-5861-4f1d-8d21-3e8130d2cd2f" xmlns:ns3="ecebac2a-1c6d-4e7e-a809-e8984ab44acf" targetNamespace="http://schemas.microsoft.com/office/2006/metadata/properties" ma:root="true" ma:fieldsID="457c575aaefae354f572e6b36fd7b6cb" ns2:_="" ns3:_="">
    <xsd:import namespace="1ef8f3a4-5861-4f1d-8d21-3e8130d2cd2f"/>
    <xsd:import namespace="ecebac2a-1c6d-4e7e-a809-e8984ab4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8f3a4-5861-4f1d-8d21-3e8130d2cd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8ab95b9-39aa-4b9d-a2e7-0451eedf9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bac2a-1c6d-4e7e-a809-e8984ab4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d49d866-60c6-4559-842f-764d32f99b7f}" ma:internalName="TaxCatchAll" ma:showField="CatchAllData" ma:web="ecebac2a-1c6d-4e7e-a809-e8984ab4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ebac2a-1c6d-4e7e-a809-e8984ab44acf" xsi:nil="true"/>
    <MediaServiceKeyPoints xmlns="1ef8f3a4-5861-4f1d-8d21-3e8130d2cd2f" xsi:nil="true"/>
    <lcf76f155ced4ddcb4097134ff3c332f xmlns="1ef8f3a4-5861-4f1d-8d21-3e8130d2cd2f">
      <Terms xmlns="http://schemas.microsoft.com/office/infopath/2007/PartnerControls"/>
    </lcf76f155ced4ddcb4097134ff3c332f>
    <SharedWithUsers xmlns="ecebac2a-1c6d-4e7e-a809-e8984ab44acf">
      <UserInfo>
        <DisplayName>Sharp, Marcia Y</DisplayName>
        <AccountId>482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C5C2001-E626-4890-B405-22B5BD1CB0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98845-B5C3-4C48-8D16-0BDBAC71922A}">
  <ds:schemaRefs>
    <ds:schemaRef ds:uri="1ef8f3a4-5861-4f1d-8d21-3e8130d2cd2f"/>
    <ds:schemaRef ds:uri="ecebac2a-1c6d-4e7e-a809-e8984ab44a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D7C3E5-1734-4636-9EC5-AEB06BF1FB20}">
  <ds:schemaRefs>
    <ds:schemaRef ds:uri="1ef8f3a4-5861-4f1d-8d21-3e8130d2cd2f"/>
    <ds:schemaRef ds:uri="230e9df3-be65-4c73-a93b-d1236ebd677e"/>
    <ds:schemaRef ds:uri="71af3243-3dd4-4a8d-8c0d-dd76da1f02a5"/>
    <ds:schemaRef ds:uri="ecebac2a-1c6d-4e7e-a809-e8984ab44acf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{7F53C7E3-F72A-43C8-B837-CEAF6751BE6A}tf89118109_win32</Template>
  <TotalTime>0</TotalTime>
  <Words>140</Words>
  <Application>Microsoft Office PowerPoint</Application>
  <PresentationFormat>Widescreen</PresentationFormat>
  <Paragraphs>56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Nova Light</vt:lpstr>
      <vt:lpstr>Calibri</vt:lpstr>
      <vt:lpstr>Elephant</vt:lpstr>
      <vt:lpstr>Euphemia</vt:lpstr>
      <vt:lpstr>Custom</vt:lpstr>
      <vt:lpstr>The Consortium of Baccalaureate and Graduate Health Informatics and Information Management Educators Annual Meeting  February 29, 2024</vt:lpstr>
      <vt:lpstr>Course Resources</vt:lpstr>
      <vt:lpstr>Textbooks</vt:lpstr>
      <vt:lpstr>Software Applications</vt:lpstr>
      <vt:lpstr>Other Resources</vt:lpstr>
      <vt:lpstr>Discussion</vt:lpstr>
      <vt:lpstr>What subject areas would you benefit from enhanced resources?</vt:lpstr>
      <vt:lpstr>Digital tools  - What are you using?</vt:lpstr>
      <vt:lpstr>Thank you</vt:lpstr>
    </vt:vector>
  </TitlesOfParts>
  <Company>UTHSC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Consortium of Baccalaureate and Graduate Health Informatics and Information Management Educators Annual Meeting February 29, 2024</dc:title>
  <dc:creator>Reynolds, Rebecca B</dc:creator>
  <cp:lastModifiedBy>Harris, Susie</cp:lastModifiedBy>
  <cp:revision>2</cp:revision>
  <dcterms:created xsi:type="dcterms:W3CDTF">2024-02-22T17:54:03Z</dcterms:created>
  <dcterms:modified xsi:type="dcterms:W3CDTF">2024-02-23T00:22:02Z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0x010100049C5C5D576C2C44B3E407E9C3C0E226</vt:lpwstr>
  </property>
  <property fmtid="{D5CDD505-2E9C-101B-9397-08002B2CF9AE}" pid="3" name="MediaServiceImageTags">
    <vt:lpwstr/>
  </property>
</Properties>
</file>