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2" r:id="rId7"/>
    <p:sldId id="264" r:id="rId8"/>
    <p:sldId id="263" r:id="rId9"/>
    <p:sldId id="272" r:id="rId10"/>
    <p:sldId id="271" r:id="rId11"/>
    <p:sldId id="265" r:id="rId12"/>
    <p:sldId id="270" r:id="rId13"/>
    <p:sldId id="273" r:id="rId14"/>
    <p:sldId id="268" r:id="rId15"/>
    <p:sldId id="269" r:id="rId16"/>
    <p:sldId id="267" r:id="rId17"/>
    <p:sldId id="266"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82" d="100"/>
          <a:sy n="82" d="100"/>
        </p:scale>
        <p:origin x="89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61FC1-8551-4394-A719-D9C62FC84C5E}"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7C84AE0-5723-4BA2-A25B-0F8B7CB34CF4}">
      <dgm:prSet/>
      <dgm:spPr/>
      <dgm:t>
        <a:bodyPr/>
        <a:lstStyle/>
        <a:p>
          <a:r>
            <a:rPr lang="en-US"/>
            <a:t>Authentic learning can also take place within the walls of the classroom itself </a:t>
          </a:r>
        </a:p>
      </dgm:t>
    </dgm:pt>
    <dgm:pt modelId="{ADBFE689-23B4-4FBB-894E-E7A8B0598AA2}" type="parTrans" cxnId="{4960D086-9A1A-42A6-8A37-D2BC64098E92}">
      <dgm:prSet/>
      <dgm:spPr/>
      <dgm:t>
        <a:bodyPr/>
        <a:lstStyle/>
        <a:p>
          <a:endParaRPr lang="en-US"/>
        </a:p>
      </dgm:t>
    </dgm:pt>
    <dgm:pt modelId="{1D73E60F-437F-4373-BD66-428BFDC5D4F2}" type="sibTrans" cxnId="{4960D086-9A1A-42A6-8A37-D2BC64098E92}">
      <dgm:prSet/>
      <dgm:spPr/>
      <dgm:t>
        <a:bodyPr/>
        <a:lstStyle/>
        <a:p>
          <a:endParaRPr lang="en-US"/>
        </a:p>
      </dgm:t>
    </dgm:pt>
    <dgm:pt modelId="{07327304-1291-4790-B75C-790105AC0F14}">
      <dgm:prSet/>
      <dgm:spPr/>
      <dgm:t>
        <a:bodyPr/>
        <a:lstStyle/>
        <a:p>
          <a:r>
            <a:rPr lang="en-US"/>
            <a:t>Teaching methods include case-based instruction, where instructors use real or fictional cases as vehicles to present content or to require students to apply skills </a:t>
          </a:r>
        </a:p>
      </dgm:t>
    </dgm:pt>
    <dgm:pt modelId="{2F388492-CE71-49C2-963A-AFDFF4C7DFB5}" type="parTrans" cxnId="{F7F8C62B-62FA-4F05-A432-B90C31575F2B}">
      <dgm:prSet/>
      <dgm:spPr/>
      <dgm:t>
        <a:bodyPr/>
        <a:lstStyle/>
        <a:p>
          <a:endParaRPr lang="en-US"/>
        </a:p>
      </dgm:t>
    </dgm:pt>
    <dgm:pt modelId="{33032AF3-5E2C-49FF-B80B-D64372C37BBC}" type="sibTrans" cxnId="{F7F8C62B-62FA-4F05-A432-B90C31575F2B}">
      <dgm:prSet/>
      <dgm:spPr/>
      <dgm:t>
        <a:bodyPr/>
        <a:lstStyle/>
        <a:p>
          <a:endParaRPr lang="en-US"/>
        </a:p>
      </dgm:t>
    </dgm:pt>
    <dgm:pt modelId="{30697F65-AEF7-461E-80A3-75F703022D07}">
      <dgm:prSet/>
      <dgm:spPr/>
      <dgm:t>
        <a:bodyPr/>
        <a:lstStyle/>
        <a:p>
          <a:r>
            <a:rPr lang="en-US"/>
            <a:t>Inquiry projects, where students work on a “real-life” problem of practice, and often have some choice of topic, give students the opportunity to see how problems are investigated or solved in the real world </a:t>
          </a:r>
        </a:p>
      </dgm:t>
    </dgm:pt>
    <dgm:pt modelId="{52D9FE07-9522-479C-81AB-B5E2EC69CE3E}" type="parTrans" cxnId="{6572E367-E2A6-4FF2-A64B-E7EDE8E99413}">
      <dgm:prSet/>
      <dgm:spPr/>
      <dgm:t>
        <a:bodyPr/>
        <a:lstStyle/>
        <a:p>
          <a:endParaRPr lang="en-US"/>
        </a:p>
      </dgm:t>
    </dgm:pt>
    <dgm:pt modelId="{08D3600F-1066-4902-AA99-0E12368B79DE}" type="sibTrans" cxnId="{6572E367-E2A6-4FF2-A64B-E7EDE8E99413}">
      <dgm:prSet/>
      <dgm:spPr/>
      <dgm:t>
        <a:bodyPr/>
        <a:lstStyle/>
        <a:p>
          <a:endParaRPr lang="en-US"/>
        </a:p>
      </dgm:t>
    </dgm:pt>
    <dgm:pt modelId="{8A2BE21F-B594-4911-B9BA-757269FF03F7}">
      <dgm:prSet/>
      <dgm:spPr/>
      <dgm:t>
        <a:bodyPr/>
        <a:lstStyle/>
        <a:p>
          <a:r>
            <a:rPr lang="en-US"/>
            <a:t>Project-based assessment (as opposed to exams) is also a hallmark of authentic learning </a:t>
          </a:r>
        </a:p>
      </dgm:t>
    </dgm:pt>
    <dgm:pt modelId="{933F43D4-8DBF-4D88-85CE-72911EE45C9C}" type="parTrans" cxnId="{924A3C5B-33B9-47C7-BE67-A7BF925AFF50}">
      <dgm:prSet/>
      <dgm:spPr/>
      <dgm:t>
        <a:bodyPr/>
        <a:lstStyle/>
        <a:p>
          <a:endParaRPr lang="en-US"/>
        </a:p>
      </dgm:t>
    </dgm:pt>
    <dgm:pt modelId="{048A59C8-82F3-4013-A34F-585E99B2C7A2}" type="sibTrans" cxnId="{924A3C5B-33B9-47C7-BE67-A7BF925AFF50}">
      <dgm:prSet/>
      <dgm:spPr/>
      <dgm:t>
        <a:bodyPr/>
        <a:lstStyle/>
        <a:p>
          <a:endParaRPr lang="en-US"/>
        </a:p>
      </dgm:t>
    </dgm:pt>
    <dgm:pt modelId="{36EB4F02-8EC8-4ACD-BBA4-1460E8164A8D}">
      <dgm:prSet/>
      <dgm:spPr/>
      <dgm:t>
        <a:bodyPr/>
        <a:lstStyle/>
        <a:p>
          <a:r>
            <a:rPr lang="en-US"/>
            <a:t>The common element to these methods is that they activate students’ motivation and curiosity by presenting them with real-world problems that feel interesting and important.</a:t>
          </a:r>
        </a:p>
      </dgm:t>
    </dgm:pt>
    <dgm:pt modelId="{79B767C8-48A7-4C75-9915-20771D225425}" type="parTrans" cxnId="{D61DF14E-6F9D-42FE-AA2D-7EE492C7ADC2}">
      <dgm:prSet/>
      <dgm:spPr/>
      <dgm:t>
        <a:bodyPr/>
        <a:lstStyle/>
        <a:p>
          <a:endParaRPr lang="en-US"/>
        </a:p>
      </dgm:t>
    </dgm:pt>
    <dgm:pt modelId="{21268D10-FACD-4F6C-889D-281E270311EF}" type="sibTrans" cxnId="{D61DF14E-6F9D-42FE-AA2D-7EE492C7ADC2}">
      <dgm:prSet/>
      <dgm:spPr/>
      <dgm:t>
        <a:bodyPr/>
        <a:lstStyle/>
        <a:p>
          <a:endParaRPr lang="en-US"/>
        </a:p>
      </dgm:t>
    </dgm:pt>
    <dgm:pt modelId="{84450F35-FC03-4A80-A1B9-7141BC1A7D2C}" type="pres">
      <dgm:prSet presAssocID="{A5561FC1-8551-4394-A719-D9C62FC84C5E}" presName="diagram" presStyleCnt="0">
        <dgm:presLayoutVars>
          <dgm:dir/>
          <dgm:resizeHandles val="exact"/>
        </dgm:presLayoutVars>
      </dgm:prSet>
      <dgm:spPr/>
    </dgm:pt>
    <dgm:pt modelId="{9C515434-33DC-45F4-991D-73CBA93F3E60}" type="pres">
      <dgm:prSet presAssocID="{47C84AE0-5723-4BA2-A25B-0F8B7CB34CF4}" presName="node" presStyleLbl="node1" presStyleIdx="0" presStyleCnt="5">
        <dgm:presLayoutVars>
          <dgm:bulletEnabled val="1"/>
        </dgm:presLayoutVars>
      </dgm:prSet>
      <dgm:spPr/>
    </dgm:pt>
    <dgm:pt modelId="{52A64703-C55C-45CA-9BA5-6C33BCDDB1E0}" type="pres">
      <dgm:prSet presAssocID="{1D73E60F-437F-4373-BD66-428BFDC5D4F2}" presName="sibTrans" presStyleLbl="sibTrans2D1" presStyleIdx="0" presStyleCnt="4"/>
      <dgm:spPr/>
    </dgm:pt>
    <dgm:pt modelId="{22ABE4FB-5784-4F3A-9C15-C8B2A2DCD260}" type="pres">
      <dgm:prSet presAssocID="{1D73E60F-437F-4373-BD66-428BFDC5D4F2}" presName="connectorText" presStyleLbl="sibTrans2D1" presStyleIdx="0" presStyleCnt="4"/>
      <dgm:spPr/>
    </dgm:pt>
    <dgm:pt modelId="{CFB527D6-6FE3-4A42-A33F-BA4076DD2D68}" type="pres">
      <dgm:prSet presAssocID="{07327304-1291-4790-B75C-790105AC0F14}" presName="node" presStyleLbl="node1" presStyleIdx="1" presStyleCnt="5">
        <dgm:presLayoutVars>
          <dgm:bulletEnabled val="1"/>
        </dgm:presLayoutVars>
      </dgm:prSet>
      <dgm:spPr/>
    </dgm:pt>
    <dgm:pt modelId="{78787D32-3BF7-4915-8DA8-8A276ED5965F}" type="pres">
      <dgm:prSet presAssocID="{33032AF3-5E2C-49FF-B80B-D64372C37BBC}" presName="sibTrans" presStyleLbl="sibTrans2D1" presStyleIdx="1" presStyleCnt="4"/>
      <dgm:spPr/>
    </dgm:pt>
    <dgm:pt modelId="{575AD781-2C38-418B-B655-50E54CABB4CD}" type="pres">
      <dgm:prSet presAssocID="{33032AF3-5E2C-49FF-B80B-D64372C37BBC}" presName="connectorText" presStyleLbl="sibTrans2D1" presStyleIdx="1" presStyleCnt="4"/>
      <dgm:spPr/>
    </dgm:pt>
    <dgm:pt modelId="{63D24E3B-2D4E-4A5D-91B9-DCEA88D93DC8}" type="pres">
      <dgm:prSet presAssocID="{30697F65-AEF7-461E-80A3-75F703022D07}" presName="node" presStyleLbl="node1" presStyleIdx="2" presStyleCnt="5">
        <dgm:presLayoutVars>
          <dgm:bulletEnabled val="1"/>
        </dgm:presLayoutVars>
      </dgm:prSet>
      <dgm:spPr/>
    </dgm:pt>
    <dgm:pt modelId="{6AEDD4DA-8D17-4678-8A7E-27F7D699CCC1}" type="pres">
      <dgm:prSet presAssocID="{08D3600F-1066-4902-AA99-0E12368B79DE}" presName="sibTrans" presStyleLbl="sibTrans2D1" presStyleIdx="2" presStyleCnt="4"/>
      <dgm:spPr/>
    </dgm:pt>
    <dgm:pt modelId="{5097B704-8435-4BA0-88CC-D09034EE7A8B}" type="pres">
      <dgm:prSet presAssocID="{08D3600F-1066-4902-AA99-0E12368B79DE}" presName="connectorText" presStyleLbl="sibTrans2D1" presStyleIdx="2" presStyleCnt="4"/>
      <dgm:spPr/>
    </dgm:pt>
    <dgm:pt modelId="{733FBCD6-47C3-41FE-8E10-48EA0476455D}" type="pres">
      <dgm:prSet presAssocID="{8A2BE21F-B594-4911-B9BA-757269FF03F7}" presName="node" presStyleLbl="node1" presStyleIdx="3" presStyleCnt="5">
        <dgm:presLayoutVars>
          <dgm:bulletEnabled val="1"/>
        </dgm:presLayoutVars>
      </dgm:prSet>
      <dgm:spPr/>
    </dgm:pt>
    <dgm:pt modelId="{D3B231E1-7D92-444E-87E8-75B1F16B1AF3}" type="pres">
      <dgm:prSet presAssocID="{048A59C8-82F3-4013-A34F-585E99B2C7A2}" presName="sibTrans" presStyleLbl="sibTrans2D1" presStyleIdx="3" presStyleCnt="4"/>
      <dgm:spPr/>
    </dgm:pt>
    <dgm:pt modelId="{F55F3DC0-BE72-4C53-B1D0-9F7362FCD018}" type="pres">
      <dgm:prSet presAssocID="{048A59C8-82F3-4013-A34F-585E99B2C7A2}" presName="connectorText" presStyleLbl="sibTrans2D1" presStyleIdx="3" presStyleCnt="4"/>
      <dgm:spPr/>
    </dgm:pt>
    <dgm:pt modelId="{0DFA9DF8-55CC-4898-A064-B8958F1DA167}" type="pres">
      <dgm:prSet presAssocID="{36EB4F02-8EC8-4ACD-BBA4-1460E8164A8D}" presName="node" presStyleLbl="node1" presStyleIdx="4" presStyleCnt="5">
        <dgm:presLayoutVars>
          <dgm:bulletEnabled val="1"/>
        </dgm:presLayoutVars>
      </dgm:prSet>
      <dgm:spPr/>
    </dgm:pt>
  </dgm:ptLst>
  <dgm:cxnLst>
    <dgm:cxn modelId="{3E8DB320-8708-4017-82CD-7E7C833F71B0}" type="presOf" srcId="{A5561FC1-8551-4394-A719-D9C62FC84C5E}" destId="{84450F35-FC03-4A80-A1B9-7141BC1A7D2C}" srcOrd="0" destOrd="0" presId="urn:microsoft.com/office/officeart/2005/8/layout/process5"/>
    <dgm:cxn modelId="{F7F8C62B-62FA-4F05-A432-B90C31575F2B}" srcId="{A5561FC1-8551-4394-A719-D9C62FC84C5E}" destId="{07327304-1291-4790-B75C-790105AC0F14}" srcOrd="1" destOrd="0" parTransId="{2F388492-CE71-49C2-963A-AFDFF4C7DFB5}" sibTransId="{33032AF3-5E2C-49FF-B80B-D64372C37BBC}"/>
    <dgm:cxn modelId="{282A453B-5F22-446B-B9CF-1D5AF1C693AD}" type="presOf" srcId="{08D3600F-1066-4902-AA99-0E12368B79DE}" destId="{6AEDD4DA-8D17-4678-8A7E-27F7D699CCC1}" srcOrd="0" destOrd="0" presId="urn:microsoft.com/office/officeart/2005/8/layout/process5"/>
    <dgm:cxn modelId="{924A3C5B-33B9-47C7-BE67-A7BF925AFF50}" srcId="{A5561FC1-8551-4394-A719-D9C62FC84C5E}" destId="{8A2BE21F-B594-4911-B9BA-757269FF03F7}" srcOrd="3" destOrd="0" parTransId="{933F43D4-8DBF-4D88-85CE-72911EE45C9C}" sibTransId="{048A59C8-82F3-4013-A34F-585E99B2C7A2}"/>
    <dgm:cxn modelId="{69942361-C8BC-4131-A189-A47E47FCE69F}" type="presOf" srcId="{30697F65-AEF7-461E-80A3-75F703022D07}" destId="{63D24E3B-2D4E-4A5D-91B9-DCEA88D93DC8}" srcOrd="0" destOrd="0" presId="urn:microsoft.com/office/officeart/2005/8/layout/process5"/>
    <dgm:cxn modelId="{6572E367-E2A6-4FF2-A64B-E7EDE8E99413}" srcId="{A5561FC1-8551-4394-A719-D9C62FC84C5E}" destId="{30697F65-AEF7-461E-80A3-75F703022D07}" srcOrd="2" destOrd="0" parTransId="{52D9FE07-9522-479C-81AB-B5E2EC69CE3E}" sibTransId="{08D3600F-1066-4902-AA99-0E12368B79DE}"/>
    <dgm:cxn modelId="{D61DF14E-6F9D-42FE-AA2D-7EE492C7ADC2}" srcId="{A5561FC1-8551-4394-A719-D9C62FC84C5E}" destId="{36EB4F02-8EC8-4ACD-BBA4-1460E8164A8D}" srcOrd="4" destOrd="0" parTransId="{79B767C8-48A7-4C75-9915-20771D225425}" sibTransId="{21268D10-FACD-4F6C-889D-281E270311EF}"/>
    <dgm:cxn modelId="{F8645751-152D-4475-9B9E-74CDAD0A5550}" type="presOf" srcId="{1D73E60F-437F-4373-BD66-428BFDC5D4F2}" destId="{52A64703-C55C-45CA-9BA5-6C33BCDDB1E0}" srcOrd="0" destOrd="0" presId="urn:microsoft.com/office/officeart/2005/8/layout/process5"/>
    <dgm:cxn modelId="{353FBD5A-ABBC-4E11-A161-7508A739B929}" type="presOf" srcId="{048A59C8-82F3-4013-A34F-585E99B2C7A2}" destId="{D3B231E1-7D92-444E-87E8-75B1F16B1AF3}" srcOrd="0" destOrd="0" presId="urn:microsoft.com/office/officeart/2005/8/layout/process5"/>
    <dgm:cxn modelId="{4960D086-9A1A-42A6-8A37-D2BC64098E92}" srcId="{A5561FC1-8551-4394-A719-D9C62FC84C5E}" destId="{47C84AE0-5723-4BA2-A25B-0F8B7CB34CF4}" srcOrd="0" destOrd="0" parTransId="{ADBFE689-23B4-4FBB-894E-E7A8B0598AA2}" sibTransId="{1D73E60F-437F-4373-BD66-428BFDC5D4F2}"/>
    <dgm:cxn modelId="{A20FAE89-A988-40DC-B66A-22DCEDAB7D52}" type="presOf" srcId="{048A59C8-82F3-4013-A34F-585E99B2C7A2}" destId="{F55F3DC0-BE72-4C53-B1D0-9F7362FCD018}" srcOrd="1" destOrd="0" presId="urn:microsoft.com/office/officeart/2005/8/layout/process5"/>
    <dgm:cxn modelId="{DBA9518E-DC5A-4021-A22F-F7BA73AF6171}" type="presOf" srcId="{33032AF3-5E2C-49FF-B80B-D64372C37BBC}" destId="{78787D32-3BF7-4915-8DA8-8A276ED5965F}" srcOrd="0" destOrd="0" presId="urn:microsoft.com/office/officeart/2005/8/layout/process5"/>
    <dgm:cxn modelId="{F220F08F-FC2F-4878-8B96-4FF3DCFDBD06}" type="presOf" srcId="{47C84AE0-5723-4BA2-A25B-0F8B7CB34CF4}" destId="{9C515434-33DC-45F4-991D-73CBA93F3E60}" srcOrd="0" destOrd="0" presId="urn:microsoft.com/office/officeart/2005/8/layout/process5"/>
    <dgm:cxn modelId="{E61E07A7-E6A6-4449-95EC-08E717A32603}" type="presOf" srcId="{08D3600F-1066-4902-AA99-0E12368B79DE}" destId="{5097B704-8435-4BA0-88CC-D09034EE7A8B}" srcOrd="1" destOrd="0" presId="urn:microsoft.com/office/officeart/2005/8/layout/process5"/>
    <dgm:cxn modelId="{19B76CC3-11B3-4219-9127-863F3C7EF797}" type="presOf" srcId="{36EB4F02-8EC8-4ACD-BBA4-1460E8164A8D}" destId="{0DFA9DF8-55CC-4898-A064-B8958F1DA167}" srcOrd="0" destOrd="0" presId="urn:microsoft.com/office/officeart/2005/8/layout/process5"/>
    <dgm:cxn modelId="{939BCDC9-9AE0-4308-AAB5-CC1724E81EC1}" type="presOf" srcId="{1D73E60F-437F-4373-BD66-428BFDC5D4F2}" destId="{22ABE4FB-5784-4F3A-9C15-C8B2A2DCD260}" srcOrd="1" destOrd="0" presId="urn:microsoft.com/office/officeart/2005/8/layout/process5"/>
    <dgm:cxn modelId="{60B623DF-8AA5-44EF-B1FE-9B5929BA5B8C}" type="presOf" srcId="{8A2BE21F-B594-4911-B9BA-757269FF03F7}" destId="{733FBCD6-47C3-41FE-8E10-48EA0476455D}" srcOrd="0" destOrd="0" presId="urn:microsoft.com/office/officeart/2005/8/layout/process5"/>
    <dgm:cxn modelId="{DF00FCF0-9E58-4733-A446-71B3AC4923FA}" type="presOf" srcId="{33032AF3-5E2C-49FF-B80B-D64372C37BBC}" destId="{575AD781-2C38-418B-B655-50E54CABB4CD}" srcOrd="1" destOrd="0" presId="urn:microsoft.com/office/officeart/2005/8/layout/process5"/>
    <dgm:cxn modelId="{D70E56FF-615C-47AA-9958-B1FA692D7AEF}" type="presOf" srcId="{07327304-1291-4790-B75C-790105AC0F14}" destId="{CFB527D6-6FE3-4A42-A33F-BA4076DD2D68}" srcOrd="0" destOrd="0" presId="urn:microsoft.com/office/officeart/2005/8/layout/process5"/>
    <dgm:cxn modelId="{9341AFDD-920A-418E-9485-60CA261DFB68}" type="presParOf" srcId="{84450F35-FC03-4A80-A1B9-7141BC1A7D2C}" destId="{9C515434-33DC-45F4-991D-73CBA93F3E60}" srcOrd="0" destOrd="0" presId="urn:microsoft.com/office/officeart/2005/8/layout/process5"/>
    <dgm:cxn modelId="{0F041D19-C4CF-45E5-8417-43CE27799380}" type="presParOf" srcId="{84450F35-FC03-4A80-A1B9-7141BC1A7D2C}" destId="{52A64703-C55C-45CA-9BA5-6C33BCDDB1E0}" srcOrd="1" destOrd="0" presId="urn:microsoft.com/office/officeart/2005/8/layout/process5"/>
    <dgm:cxn modelId="{0AA73707-7F24-47B6-85D0-4856395774FC}" type="presParOf" srcId="{52A64703-C55C-45CA-9BA5-6C33BCDDB1E0}" destId="{22ABE4FB-5784-4F3A-9C15-C8B2A2DCD260}" srcOrd="0" destOrd="0" presId="urn:microsoft.com/office/officeart/2005/8/layout/process5"/>
    <dgm:cxn modelId="{3A892C9D-B935-4EAF-8506-15CD35C58384}" type="presParOf" srcId="{84450F35-FC03-4A80-A1B9-7141BC1A7D2C}" destId="{CFB527D6-6FE3-4A42-A33F-BA4076DD2D68}" srcOrd="2" destOrd="0" presId="urn:microsoft.com/office/officeart/2005/8/layout/process5"/>
    <dgm:cxn modelId="{8A213D52-E835-4972-B1C5-C35440FEE56E}" type="presParOf" srcId="{84450F35-FC03-4A80-A1B9-7141BC1A7D2C}" destId="{78787D32-3BF7-4915-8DA8-8A276ED5965F}" srcOrd="3" destOrd="0" presId="urn:microsoft.com/office/officeart/2005/8/layout/process5"/>
    <dgm:cxn modelId="{759F764F-0CD8-48D7-8FB2-365B33765BA5}" type="presParOf" srcId="{78787D32-3BF7-4915-8DA8-8A276ED5965F}" destId="{575AD781-2C38-418B-B655-50E54CABB4CD}" srcOrd="0" destOrd="0" presId="urn:microsoft.com/office/officeart/2005/8/layout/process5"/>
    <dgm:cxn modelId="{58F8B3F2-660F-48AB-B9B0-885C73BE5348}" type="presParOf" srcId="{84450F35-FC03-4A80-A1B9-7141BC1A7D2C}" destId="{63D24E3B-2D4E-4A5D-91B9-DCEA88D93DC8}" srcOrd="4" destOrd="0" presId="urn:microsoft.com/office/officeart/2005/8/layout/process5"/>
    <dgm:cxn modelId="{DCBEDA51-727D-4755-926D-9313FEED5B07}" type="presParOf" srcId="{84450F35-FC03-4A80-A1B9-7141BC1A7D2C}" destId="{6AEDD4DA-8D17-4678-8A7E-27F7D699CCC1}" srcOrd="5" destOrd="0" presId="urn:microsoft.com/office/officeart/2005/8/layout/process5"/>
    <dgm:cxn modelId="{35B44D22-2E1E-4D56-8353-DCEE23220294}" type="presParOf" srcId="{6AEDD4DA-8D17-4678-8A7E-27F7D699CCC1}" destId="{5097B704-8435-4BA0-88CC-D09034EE7A8B}" srcOrd="0" destOrd="0" presId="urn:microsoft.com/office/officeart/2005/8/layout/process5"/>
    <dgm:cxn modelId="{E4B45CC6-7D93-4CD5-A742-C98430E29A5C}" type="presParOf" srcId="{84450F35-FC03-4A80-A1B9-7141BC1A7D2C}" destId="{733FBCD6-47C3-41FE-8E10-48EA0476455D}" srcOrd="6" destOrd="0" presId="urn:microsoft.com/office/officeart/2005/8/layout/process5"/>
    <dgm:cxn modelId="{B544A20F-C32E-4A70-8FA7-A3107DF274DD}" type="presParOf" srcId="{84450F35-FC03-4A80-A1B9-7141BC1A7D2C}" destId="{D3B231E1-7D92-444E-87E8-75B1F16B1AF3}" srcOrd="7" destOrd="0" presId="urn:microsoft.com/office/officeart/2005/8/layout/process5"/>
    <dgm:cxn modelId="{D46EB49D-FDD4-4123-A76D-EBDA91AFE381}" type="presParOf" srcId="{D3B231E1-7D92-444E-87E8-75B1F16B1AF3}" destId="{F55F3DC0-BE72-4C53-B1D0-9F7362FCD018}" srcOrd="0" destOrd="0" presId="urn:microsoft.com/office/officeart/2005/8/layout/process5"/>
    <dgm:cxn modelId="{1E2368FF-5875-4129-A6BF-A217CD4B253A}" type="presParOf" srcId="{84450F35-FC03-4A80-A1B9-7141BC1A7D2C}" destId="{0DFA9DF8-55CC-4898-A064-B8958F1DA167}"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15434-33DC-45F4-991D-73CBA93F3E60}">
      <dsp:nvSpPr>
        <dsp:cNvPr id="0" name=""/>
        <dsp:cNvSpPr/>
      </dsp:nvSpPr>
      <dsp:spPr>
        <a:xfrm>
          <a:off x="228846" y="1437"/>
          <a:ext cx="2462591" cy="14775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Authentic learning can also take place within the walls of the classroom itself </a:t>
          </a:r>
        </a:p>
      </dsp:txBody>
      <dsp:txXfrm>
        <a:off x="272122" y="44713"/>
        <a:ext cx="2376039" cy="1391002"/>
      </dsp:txXfrm>
    </dsp:sp>
    <dsp:sp modelId="{52A64703-C55C-45CA-9BA5-6C33BCDDB1E0}">
      <dsp:nvSpPr>
        <dsp:cNvPr id="0" name=""/>
        <dsp:cNvSpPr/>
      </dsp:nvSpPr>
      <dsp:spPr>
        <a:xfrm>
          <a:off x="2908146" y="434853"/>
          <a:ext cx="522069" cy="61072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08146" y="556997"/>
        <a:ext cx="365448" cy="366434"/>
      </dsp:txXfrm>
    </dsp:sp>
    <dsp:sp modelId="{CFB527D6-6FE3-4A42-A33F-BA4076DD2D68}">
      <dsp:nvSpPr>
        <dsp:cNvPr id="0" name=""/>
        <dsp:cNvSpPr/>
      </dsp:nvSpPr>
      <dsp:spPr>
        <a:xfrm>
          <a:off x="3676474" y="1437"/>
          <a:ext cx="2462591" cy="1477554"/>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Teaching methods include case-based instruction, where instructors use real or fictional cases as vehicles to present content or to require students to apply skills </a:t>
          </a:r>
        </a:p>
      </dsp:txBody>
      <dsp:txXfrm>
        <a:off x="3719750" y="44713"/>
        <a:ext cx="2376039" cy="1391002"/>
      </dsp:txXfrm>
    </dsp:sp>
    <dsp:sp modelId="{78787D32-3BF7-4915-8DA8-8A276ED5965F}">
      <dsp:nvSpPr>
        <dsp:cNvPr id="0" name=""/>
        <dsp:cNvSpPr/>
      </dsp:nvSpPr>
      <dsp:spPr>
        <a:xfrm rot="5400000">
          <a:off x="4646735" y="1651373"/>
          <a:ext cx="522069" cy="610722"/>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724553" y="1695700"/>
        <a:ext cx="366434" cy="365448"/>
      </dsp:txXfrm>
    </dsp:sp>
    <dsp:sp modelId="{63D24E3B-2D4E-4A5D-91B9-DCEA88D93DC8}">
      <dsp:nvSpPr>
        <dsp:cNvPr id="0" name=""/>
        <dsp:cNvSpPr/>
      </dsp:nvSpPr>
      <dsp:spPr>
        <a:xfrm>
          <a:off x="3676474" y="2464029"/>
          <a:ext cx="2462591" cy="147755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Inquiry projects, where students work on a “real-life” problem of practice, and often have some choice of topic, give students the opportunity to see how problems are investigated or solved in the real world </a:t>
          </a:r>
        </a:p>
      </dsp:txBody>
      <dsp:txXfrm>
        <a:off x="3719750" y="2507305"/>
        <a:ext cx="2376039" cy="1391002"/>
      </dsp:txXfrm>
    </dsp:sp>
    <dsp:sp modelId="{6AEDD4DA-8D17-4678-8A7E-27F7D699CCC1}">
      <dsp:nvSpPr>
        <dsp:cNvPr id="0" name=""/>
        <dsp:cNvSpPr/>
      </dsp:nvSpPr>
      <dsp:spPr>
        <a:xfrm rot="10800000">
          <a:off x="2937697" y="2897445"/>
          <a:ext cx="522069" cy="610722"/>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94318" y="3019589"/>
        <a:ext cx="365448" cy="366434"/>
      </dsp:txXfrm>
    </dsp:sp>
    <dsp:sp modelId="{733FBCD6-47C3-41FE-8E10-48EA0476455D}">
      <dsp:nvSpPr>
        <dsp:cNvPr id="0" name=""/>
        <dsp:cNvSpPr/>
      </dsp:nvSpPr>
      <dsp:spPr>
        <a:xfrm>
          <a:off x="228846" y="2464029"/>
          <a:ext cx="2462591" cy="147755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Project-based assessment (as opposed to exams) is also a hallmark of authentic learning </a:t>
          </a:r>
        </a:p>
      </dsp:txBody>
      <dsp:txXfrm>
        <a:off x="272122" y="2507305"/>
        <a:ext cx="2376039" cy="1391002"/>
      </dsp:txXfrm>
    </dsp:sp>
    <dsp:sp modelId="{D3B231E1-7D92-444E-87E8-75B1F16B1AF3}">
      <dsp:nvSpPr>
        <dsp:cNvPr id="0" name=""/>
        <dsp:cNvSpPr/>
      </dsp:nvSpPr>
      <dsp:spPr>
        <a:xfrm rot="5400000">
          <a:off x="1199107" y="4113965"/>
          <a:ext cx="522069" cy="61072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276925" y="4158292"/>
        <a:ext cx="366434" cy="365448"/>
      </dsp:txXfrm>
    </dsp:sp>
    <dsp:sp modelId="{0DFA9DF8-55CC-4898-A064-B8958F1DA167}">
      <dsp:nvSpPr>
        <dsp:cNvPr id="0" name=""/>
        <dsp:cNvSpPr/>
      </dsp:nvSpPr>
      <dsp:spPr>
        <a:xfrm>
          <a:off x="228846" y="4926620"/>
          <a:ext cx="2462591" cy="147755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common element to these methods is that they activate students’ motivation and curiosity by presenting them with real-world problems that feel interesting and important.</a:t>
          </a:r>
        </a:p>
      </dsp:txBody>
      <dsp:txXfrm>
        <a:off x="272122" y="4969896"/>
        <a:ext cx="2376039" cy="1391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36C7C-741A-4F23-9930-1A2E40CC7FB0}"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16302-421D-4233-9221-621D5844A97C}" type="slidenum">
              <a:rPr lang="en-US" smtClean="0"/>
              <a:t>‹#›</a:t>
            </a:fld>
            <a:endParaRPr lang="en-US"/>
          </a:p>
        </p:txBody>
      </p:sp>
    </p:spTree>
    <p:extLst>
      <p:ext uri="{BB962C8B-B14F-4D97-AF65-F5344CB8AC3E}">
        <p14:creationId xmlns:p14="http://schemas.microsoft.com/office/powerpoint/2010/main" val="354647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norwich.edu/academic-programs/resources/4-components-experiential-learning-cyc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rowthengineering.co.uk/7-benefits-of-social-learn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authentic learning activities can be useful in bridging the gap between what students typically do in the classroom and what they will be expected to be able to do in their field, once they leave the university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Experiential Learning is the process of learning by doing. By engaging students in hands-on experiences and reflection, they are better able to connect theories and knowledge learned in the classroom to real-world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116302-421D-4233-9221-621D5844A97C}" type="slidenum">
              <a:rPr lang="en-US" smtClean="0"/>
              <a:t>3</a:t>
            </a:fld>
            <a:endParaRPr lang="en-US"/>
          </a:p>
        </p:txBody>
      </p:sp>
    </p:spTree>
    <p:extLst>
      <p:ext uri="{BB962C8B-B14F-4D97-AF65-F5344CB8AC3E}">
        <p14:creationId xmlns:p14="http://schemas.microsoft.com/office/powerpoint/2010/main" val="175703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Study Abroad – does anyone offer study abroad courses for their HIM majors?  Tell us about it please.</a:t>
            </a:r>
          </a:p>
        </p:txBody>
      </p:sp>
      <p:sp>
        <p:nvSpPr>
          <p:cNvPr id="4" name="Slide Number Placeholder 3"/>
          <p:cNvSpPr>
            <a:spLocks noGrp="1"/>
          </p:cNvSpPr>
          <p:nvPr>
            <p:ph type="sldNum" sz="quarter" idx="5"/>
          </p:nvPr>
        </p:nvSpPr>
        <p:spPr/>
        <p:txBody>
          <a:bodyPr/>
          <a:lstStyle/>
          <a:p>
            <a:fld id="{E5116302-421D-4233-9221-621D5844A97C}" type="slidenum">
              <a:rPr lang="en-US" smtClean="0"/>
              <a:t>4</a:t>
            </a:fld>
            <a:endParaRPr lang="en-US"/>
          </a:p>
        </p:txBody>
      </p:sp>
    </p:spTree>
    <p:extLst>
      <p:ext uri="{BB962C8B-B14F-4D97-AF65-F5344CB8AC3E}">
        <p14:creationId xmlns:p14="http://schemas.microsoft.com/office/powerpoint/2010/main" val="267714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dirty="0">
                <a:effectLst/>
              </a:rPr>
              <a:t>Field trips</a:t>
            </a:r>
          </a:p>
          <a:p>
            <a:pPr>
              <a:buFont typeface="Arial" panose="020B0604020202020204" pitchFamily="34" charset="0"/>
              <a:buChar char="•"/>
            </a:pPr>
            <a:r>
              <a:rPr lang="en-US" b="0" dirty="0">
                <a:effectLst/>
              </a:rPr>
              <a:t>Art projects</a:t>
            </a:r>
          </a:p>
          <a:p>
            <a:pPr>
              <a:buFont typeface="Arial" panose="020B0604020202020204" pitchFamily="34" charset="0"/>
              <a:buChar char="•"/>
            </a:pPr>
            <a:r>
              <a:rPr lang="en-US" b="0" dirty="0">
                <a:effectLst/>
              </a:rPr>
              <a:t>Science experiments</a:t>
            </a:r>
          </a:p>
          <a:p>
            <a:pPr>
              <a:buFont typeface="Arial" panose="020B0604020202020204" pitchFamily="34" charset="0"/>
              <a:buChar char="•"/>
            </a:pPr>
            <a:r>
              <a:rPr lang="en-US" b="0" dirty="0">
                <a:effectLst/>
              </a:rPr>
              <a:t>Role-playing exercises</a:t>
            </a:r>
          </a:p>
          <a:p>
            <a:pPr>
              <a:buFont typeface="Arial" panose="020B0604020202020204" pitchFamily="34" charset="0"/>
              <a:buChar char="•"/>
            </a:pPr>
            <a:r>
              <a:rPr lang="en-US" b="0" dirty="0">
                <a:effectLst/>
              </a:rPr>
              <a:t>Reflection and journaling</a:t>
            </a:r>
          </a:p>
          <a:p>
            <a:pPr>
              <a:buFont typeface="Arial" panose="020B0604020202020204" pitchFamily="34" charset="0"/>
              <a:buChar char="•"/>
            </a:pPr>
            <a:r>
              <a:rPr lang="en-US" b="0" dirty="0">
                <a:effectLst/>
              </a:rPr>
              <a:t>Opportunities for internship</a:t>
            </a:r>
          </a:p>
          <a:p>
            <a:pPr>
              <a:buFont typeface="Arial" panose="020B0604020202020204" pitchFamily="34" charset="0"/>
              <a:buChar char="•"/>
            </a:pPr>
            <a:r>
              <a:rPr lang="en-US" b="0" dirty="0">
                <a:effectLst/>
              </a:rPr>
              <a:t>Interactive classroom games</a:t>
            </a:r>
          </a:p>
          <a:p>
            <a:endParaRPr lang="en-US" dirty="0"/>
          </a:p>
        </p:txBody>
      </p:sp>
      <p:sp>
        <p:nvSpPr>
          <p:cNvPr id="4" name="Slide Number Placeholder 3"/>
          <p:cNvSpPr>
            <a:spLocks noGrp="1"/>
          </p:cNvSpPr>
          <p:nvPr>
            <p:ph type="sldNum" sz="quarter" idx="5"/>
          </p:nvPr>
        </p:nvSpPr>
        <p:spPr/>
        <p:txBody>
          <a:bodyPr/>
          <a:lstStyle/>
          <a:p>
            <a:fld id="{E5116302-421D-4233-9221-621D5844A97C}" type="slidenum">
              <a:rPr lang="en-US" smtClean="0"/>
              <a:t>5</a:t>
            </a:fld>
            <a:endParaRPr lang="en-US"/>
          </a:p>
        </p:txBody>
      </p:sp>
    </p:spTree>
    <p:extLst>
      <p:ext uri="{BB962C8B-B14F-4D97-AF65-F5344CB8AC3E}">
        <p14:creationId xmlns:p14="http://schemas.microsoft.com/office/powerpoint/2010/main" val="84505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Kolb’s Theory of Experiential Learning. Kolb proposed that experience was critical in the development of knowledge construction, as learning occurs through discovery and active participation. Kolb defined leaning as “the process whereby knowledge is created through the transformation of experience” (Kolb, 1984).</a:t>
            </a:r>
          </a:p>
          <a:p>
            <a:endParaRPr lang="en-US" dirty="0"/>
          </a:p>
          <a:p>
            <a:r>
              <a:rPr lang="en-US" dirty="0"/>
              <a:t>The first is that learning follows a four-stage cycle, as outlined below. Kolb believed that, ideally, learners progressed through the stages to complete a cycle, and, as a result, transformed their experiences into knowledge.</a:t>
            </a:r>
          </a:p>
          <a:p>
            <a:endParaRPr lang="en-US" dirty="0"/>
          </a:p>
          <a:p>
            <a:r>
              <a:rPr lang="en-US" dirty="0"/>
              <a:t>Experiencing – Reflecting – Thinking – Acting.</a:t>
            </a:r>
          </a:p>
          <a:p>
            <a:pPr>
              <a:buFont typeface="+mj-lt"/>
              <a:buAutoNum type="arabicPeriod"/>
            </a:pPr>
            <a:r>
              <a:rPr lang="en-US" dirty="0"/>
              <a:t>Experiencing (Concrete Experience): Learning begins when a learner uses senses and perceptions to engage in what is happening now.</a:t>
            </a:r>
          </a:p>
          <a:p>
            <a:pPr>
              <a:buFont typeface="+mj-lt"/>
              <a:buAutoNum type="arabicPeriod"/>
            </a:pPr>
            <a:r>
              <a:rPr lang="en-US" dirty="0"/>
              <a:t>Reflecting (Reflective Observation): After the experience, a learner reflects on what happened and connects feelings with ideas about the experience.</a:t>
            </a:r>
          </a:p>
          <a:p>
            <a:pPr>
              <a:buFont typeface="+mj-lt"/>
              <a:buAutoNum type="arabicPeriod"/>
            </a:pPr>
            <a:r>
              <a:rPr lang="en-US" dirty="0"/>
              <a:t>Thinking (Abstract Conceptualization): The learner engages in thinking to reach conclusions and form theories, concepts, or general principles that can be tested</a:t>
            </a:r>
          </a:p>
          <a:p>
            <a:pPr>
              <a:buFont typeface="+mj-lt"/>
              <a:buAutoNum type="arabicPeriod"/>
            </a:pPr>
            <a:r>
              <a:rPr lang="en-US" dirty="0"/>
              <a:t>Acting (Active Experimentation): The learner tests the theory and applies what was learned to get feedback and create the next experience.</a:t>
            </a:r>
          </a:p>
          <a:p>
            <a:endParaRPr lang="en-US" dirty="0"/>
          </a:p>
          <a:p>
            <a:r>
              <a:rPr lang="en-US" b="1" dirty="0"/>
              <a:t>1. Concrete Experience (CE)</a:t>
            </a:r>
          </a:p>
          <a:p>
            <a:r>
              <a:rPr lang="en-US" b="0" dirty="0">
                <a:effectLst/>
              </a:rPr>
              <a:t>The Experiential Learning Cycle is typically presented with </a:t>
            </a:r>
            <a:r>
              <a:rPr lang="en-US" b="0" dirty="0">
                <a:effectLst/>
                <a:hlinkClick r:id="rId3"/>
              </a:rPr>
              <a:t>concrete experience</a:t>
            </a:r>
            <a:r>
              <a:rPr lang="en-US" b="0" dirty="0">
                <a:effectLst/>
              </a:rPr>
              <a:t> at the top, to signify that that’s where the process begins. At this stage, learners encounter an experience. This could be either a completely new experience or a reimagined experience that has already happened.</a:t>
            </a:r>
            <a:endParaRPr lang="en-US" dirty="0"/>
          </a:p>
          <a:p>
            <a:r>
              <a:rPr lang="en-US" b="0" dirty="0">
                <a:effectLst/>
              </a:rPr>
              <a:t>Kolb believed that the key to learning lies in involvement. According to him, it’s not enough for learners to just read or watch demonstrations to acquire new knowledge. As such, each learner should actively engage in an experience. This could involve being exposed to a new task or a new way of carrying out a project they are already familiar with. </a:t>
            </a:r>
            <a:endParaRPr lang="en-US" dirty="0"/>
          </a:p>
          <a:p>
            <a:r>
              <a:rPr lang="en-US" b="0" dirty="0">
                <a:effectLst/>
              </a:rPr>
              <a:t>While the experience is usually a personal one, it might also be a shared experience. In this situation, learners acquire knowledge by observing, hearing about or reading about someone else’s experiences. And this kind of social learning comes </a:t>
            </a:r>
            <a:r>
              <a:rPr lang="en-US" b="0" dirty="0">
                <a:effectLst/>
                <a:hlinkClick r:id="rId4"/>
              </a:rPr>
              <a:t>loaded with benefits</a:t>
            </a:r>
            <a:r>
              <a:rPr lang="en-US" b="0" dirty="0">
                <a:effectLst/>
              </a:rPr>
              <a:t>. </a:t>
            </a:r>
            <a:endParaRPr lang="en-US" dirty="0"/>
          </a:p>
          <a:p>
            <a:r>
              <a:rPr lang="en-US" b="1" dirty="0"/>
              <a:t>2. Reflective Observation (RO)</a:t>
            </a:r>
          </a:p>
          <a:p>
            <a:r>
              <a:rPr lang="en-US" b="0" dirty="0">
                <a:effectLst/>
              </a:rPr>
              <a:t>Concrete experiences are followed by </a:t>
            </a:r>
            <a:r>
              <a:rPr lang="en-US" b="0" dirty="0">
                <a:effectLst/>
                <a:hlinkClick r:id="rId3"/>
              </a:rPr>
              <a:t>reflective observation</a:t>
            </a:r>
            <a:r>
              <a:rPr lang="en-US" b="0" dirty="0">
                <a:effectLst/>
              </a:rPr>
              <a:t>. As such, after engaging in an experience, learners should step back to reflect on the task or activity. This stage in the learning cycle allows the learner to ask questions and discuss the experience with others.</a:t>
            </a:r>
            <a:endParaRPr lang="en-US" dirty="0"/>
          </a:p>
          <a:p>
            <a:r>
              <a:rPr lang="en-US" b="0" dirty="0">
                <a:effectLst/>
              </a:rPr>
              <a:t>For most individuals, this is where seeing and doing transforms into the real-time absorption of new information. In practice, this could mean a situation where a person is shown how to accomplish a goal. They then look at how it could be applied in different circumstances.</a:t>
            </a:r>
            <a:endParaRPr lang="en-US" dirty="0"/>
          </a:p>
          <a:p>
            <a:r>
              <a:rPr lang="en-US" b="0" dirty="0">
                <a:effectLst/>
              </a:rPr>
              <a:t>Communication is vital as it allows learners to identify any discrepancies between their understanding and the experience itself. Discussing the experience with others helps to ease the reflection process by introducing other points of view.</a:t>
            </a:r>
            <a:endParaRPr lang="en-US" dirty="0"/>
          </a:p>
          <a:p>
            <a:r>
              <a:rPr lang="en-US" b="0" dirty="0">
                <a:effectLst/>
              </a:rPr>
              <a:t>At this stage, learners will also try to place the experience alongside other previous experiences to look for patterns or notable differences. This helps them to reflect on the discrepancy and gap between their understanding and the experience itself.</a:t>
            </a:r>
            <a:endParaRPr lang="en-US" dirty="0"/>
          </a:p>
          <a:p>
            <a:r>
              <a:rPr lang="en-US" b="1" dirty="0"/>
              <a:t>3. Abstract </a:t>
            </a:r>
            <a:r>
              <a:rPr lang="en-US" b="1" dirty="0" err="1"/>
              <a:t>Conceptualisation</a:t>
            </a:r>
            <a:r>
              <a:rPr lang="en-US" b="1" dirty="0"/>
              <a:t> (AC)</a:t>
            </a:r>
          </a:p>
          <a:p>
            <a:r>
              <a:rPr lang="en-US" b="0" dirty="0">
                <a:effectLst/>
              </a:rPr>
              <a:t>Reflective observation leads to </a:t>
            </a:r>
            <a:r>
              <a:rPr lang="en-US" b="0" dirty="0">
                <a:effectLst/>
                <a:hlinkClick r:id="rId3"/>
              </a:rPr>
              <a:t>abstract </a:t>
            </a:r>
            <a:r>
              <a:rPr lang="en-US" b="0" dirty="0" err="1">
                <a:effectLst/>
                <a:hlinkClick r:id="rId3"/>
              </a:rPr>
              <a:t>conceptualisation</a:t>
            </a:r>
            <a:r>
              <a:rPr lang="en-US" b="0" dirty="0">
                <a:effectLst/>
              </a:rPr>
              <a:t>. In this stage, learners form new ideas or alter their current understanding based on the reflections that arose from the previous stage.</a:t>
            </a:r>
            <a:endParaRPr lang="en-US" dirty="0"/>
          </a:p>
          <a:p>
            <a:r>
              <a:rPr lang="en-US" b="0" dirty="0">
                <a:effectLst/>
              </a:rPr>
              <a:t>Learners move from reflective observation to abstract </a:t>
            </a:r>
            <a:r>
              <a:rPr lang="en-US" b="0" dirty="0" err="1">
                <a:effectLst/>
              </a:rPr>
              <a:t>conceptualisation</a:t>
            </a:r>
            <a:r>
              <a:rPr lang="en-US" b="0" dirty="0">
                <a:effectLst/>
              </a:rPr>
              <a:t> when they begin to classify concepts and form conclusions on the events that occurred. As such, abstract </a:t>
            </a:r>
            <a:r>
              <a:rPr lang="en-US" b="0" dirty="0" err="1">
                <a:effectLst/>
              </a:rPr>
              <a:t>conceptualisation</a:t>
            </a:r>
            <a:r>
              <a:rPr lang="en-US" b="0" dirty="0">
                <a:effectLst/>
              </a:rPr>
              <a:t> gives learners the chance to assess how their new ideas can be applied in the real world.</a:t>
            </a:r>
            <a:endParaRPr lang="en-US" dirty="0"/>
          </a:p>
          <a:p>
            <a:r>
              <a:rPr lang="en-US" b="0" dirty="0">
                <a:effectLst/>
              </a:rPr>
              <a:t>They can do so by interpreting the experience and making comparisons to their current understanding of the concept. When learners return to a task, they can then return with the goal of applying their conclusions to new experiences.</a:t>
            </a:r>
            <a:endParaRPr lang="en-US" dirty="0"/>
          </a:p>
          <a:p>
            <a:r>
              <a:rPr lang="en-US" b="0" dirty="0">
                <a:effectLst/>
              </a:rPr>
              <a:t>In other words, they generate abstract principles that they can apply to future situations. After all, the focus lies in drawing conclusions and learning lessons based on the experience.</a:t>
            </a:r>
            <a:endParaRPr lang="en-US" dirty="0"/>
          </a:p>
          <a:p>
            <a:r>
              <a:rPr lang="en-US" b="0" dirty="0">
                <a:effectLst/>
              </a:rPr>
              <a:t>This shows us that information is a lot easier to retain, if it is relevant to our lives and we are given an opportunity to apply it.</a:t>
            </a:r>
            <a:endParaRPr lang="en-US" dirty="0"/>
          </a:p>
          <a:p>
            <a:r>
              <a:rPr lang="en-US" b="1" dirty="0"/>
              <a:t>4. Active Experimentation (AE)</a:t>
            </a:r>
          </a:p>
          <a:p>
            <a:r>
              <a:rPr lang="en-US" b="0" dirty="0">
                <a:effectLst/>
              </a:rPr>
              <a:t>The last stage of the cycle involves </a:t>
            </a:r>
            <a:r>
              <a:rPr lang="en-US" b="0" dirty="0">
                <a:effectLst/>
                <a:hlinkClick r:id="rId3"/>
              </a:rPr>
              <a:t>active experimentation</a:t>
            </a:r>
            <a:r>
              <a:rPr lang="en-US" b="0" dirty="0">
                <a:effectLst/>
              </a:rPr>
              <a:t>. At this stage, learners apply their new ideas to the world around them. This allows them to see if there are any changes in the next occurrence of the experience. </a:t>
            </a:r>
            <a:endParaRPr lang="en-US" dirty="0"/>
          </a:p>
          <a:p>
            <a:r>
              <a:rPr lang="en-US" b="0" dirty="0">
                <a:effectLst/>
              </a:rPr>
              <a:t>As such, this stage offers an opportunity for learners to test out their new ideas and lessons gathered from the experience. By actively experimenting with different concepts, individuals can learn how to associate what they have experienced with new ideas and innovations. </a:t>
            </a:r>
            <a:endParaRPr lang="en-US" dirty="0"/>
          </a:p>
          <a:p>
            <a:r>
              <a:rPr lang="en-US" b="0" dirty="0">
                <a:effectLst/>
              </a:rPr>
              <a:t>This experimentation results in new concrete experiences that effectively trigger the beginning of the next cycle. After all, life effectively amounts to a series of interlinked experiences.</a:t>
            </a:r>
            <a:endParaRPr lang="en-US" dirty="0"/>
          </a:p>
          <a:p>
            <a:endParaRPr lang="en-US" dirty="0"/>
          </a:p>
        </p:txBody>
      </p:sp>
      <p:sp>
        <p:nvSpPr>
          <p:cNvPr id="4" name="Slide Number Placeholder 3"/>
          <p:cNvSpPr>
            <a:spLocks noGrp="1"/>
          </p:cNvSpPr>
          <p:nvPr>
            <p:ph type="sldNum" sz="quarter" idx="5"/>
          </p:nvPr>
        </p:nvSpPr>
        <p:spPr/>
        <p:txBody>
          <a:bodyPr/>
          <a:lstStyle/>
          <a:p>
            <a:fld id="{E5116302-421D-4233-9221-621D5844A97C}" type="slidenum">
              <a:rPr lang="en-US" smtClean="0"/>
              <a:t>8</a:t>
            </a:fld>
            <a:endParaRPr lang="en-US"/>
          </a:p>
        </p:txBody>
      </p:sp>
    </p:spTree>
    <p:extLst>
      <p:ext uri="{BB962C8B-B14F-4D97-AF65-F5344CB8AC3E}">
        <p14:creationId xmlns:p14="http://schemas.microsoft.com/office/powerpoint/2010/main" val="120097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mj-lt"/>
              <a:buNone/>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NOTE:  Start recording how much time you spend on each experiential learning activity.  You may be asked to document this later. </a:t>
            </a: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Nursing Homes – Team # 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Physicians’ Office/Clinic – Team # 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Home Health Agency - Team # 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Hospice - Team # 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Surgery Centers/Same Day Surgery Centers - Team # 5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Psychiatric Health Facility - Team # 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strike="sngStrike" dirty="0">
                <a:effectLst/>
                <a:latin typeface="Calibri" panose="020F0502020204030204" pitchFamily="34" charset="0"/>
                <a:ea typeface="Times New Roman" panose="02020603050405020304" pitchFamily="18" charset="0"/>
                <a:cs typeface="Times New Roman" panose="02020603050405020304" pitchFamily="18" charset="0"/>
              </a:rPr>
              <a:t>Substance Abuse Facility - Team # 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strike="sngStrike" dirty="0">
                <a:effectLst/>
                <a:latin typeface="Calibri" panose="020F0502020204030204" pitchFamily="34" charset="0"/>
                <a:ea typeface="Times New Roman" panose="02020603050405020304" pitchFamily="18" charset="0"/>
                <a:cs typeface="Times New Roman" panose="02020603050405020304" pitchFamily="18" charset="0"/>
              </a:rPr>
              <a:t>Outpatient Mental Health Clinic- Team # 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strike="sngStrike" dirty="0">
                <a:effectLst/>
                <a:latin typeface="Calibri" panose="020F0502020204030204" pitchFamily="34" charset="0"/>
                <a:ea typeface="Times New Roman" panose="02020603050405020304" pitchFamily="18" charset="0"/>
                <a:cs typeface="Times New Roman" panose="02020603050405020304" pitchFamily="18" charset="0"/>
              </a:rPr>
              <a:t>Rehabilitation Facility - Team # 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strike="sngStrike" dirty="0">
                <a:effectLst/>
                <a:latin typeface="Calibri" panose="020F0502020204030204" pitchFamily="34" charset="0"/>
                <a:ea typeface="Times New Roman" panose="02020603050405020304" pitchFamily="18" charset="0"/>
                <a:cs typeface="Times New Roman" panose="02020603050405020304" pitchFamily="18" charset="0"/>
              </a:rPr>
              <a:t>Urgent Care facility - Team # 10</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strike="sngStrike" dirty="0">
                <a:effectLst/>
                <a:latin typeface="Calibri" panose="020F0502020204030204" pitchFamily="34" charset="0"/>
                <a:ea typeface="Times New Roman" panose="02020603050405020304" pitchFamily="18" charset="0"/>
                <a:cs typeface="Times New Roman" panose="02020603050405020304" pitchFamily="18" charset="0"/>
              </a:rPr>
              <a:t>Dentist’s Office/Clinic - Team # 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Select a specific healthcare facility to contact according to your assigned type of healthcare facility.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Obtain the following types of information about the facility that you visit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(or complete a telephone or email interview)</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Complete name of organization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Organization’s Logo (if available)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Healthcare Facility Building picture (if attainable)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Address (street address, city, and zip code)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Phone number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Name of person you interviewed, individual’s credentials, and individuals position at that facility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Are EHRs utilized?  If so, how long have they been using EHRs?  If not, do they have future plans for an EHR. What is the name of the EHR that they use?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EHRs are not utilized, are they 100% paper based records? Or hybrid (part paper, part electronic)</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State Regulations and Accreditation Requirements that are applicable to this facility. When was the last accreditation survey/site visit?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Health care professionals (or consultants) employed in the facility (ex: RHIA,  PT, OT, RN, etc.)</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How does this facility differ from an acute care facility?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914400" algn="l"/>
                <a:tab pos="-457200" algn="l"/>
                <a:tab pos="0" algn="l"/>
                <a:tab pos="274955"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Any other miscellaneous information that might be interesting</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285750" algn="l"/>
                <a:tab pos="457200" algn="l"/>
                <a:tab pos="549910" algn="l"/>
                <a:tab pos="825500" algn="l"/>
                <a:tab pos="914400" algn="l"/>
                <a:tab pos="1100455" algn="l"/>
                <a:tab pos="1375410" algn="l"/>
                <a:tab pos="1650365" algn="l"/>
                <a:tab pos="1828800" algn="l"/>
                <a:tab pos="1925320" algn="l"/>
                <a:tab pos="2200910" algn="l"/>
                <a:tab pos="2286000" algn="l"/>
                <a:tab pos="2475865" algn="l"/>
                <a:tab pos="2750820" algn="l"/>
                <a:tab pos="3025775" algn="l"/>
                <a:tab pos="3200400" algn="l"/>
                <a:tab pos="3300730" algn="l"/>
                <a:tab pos="357632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Create a Power Point Presentation with your findings. You will give a two to three minute presentation to the class on your team’s specific healthcare facility.  The team’s grade will be determined by this presentation and the coverage of the required material. Upload your Power Point Presentation as a PDF file to Moodle using the submission link located under Assignment # 1. Be sure to include your names on first slide of the presentation.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116302-421D-4233-9221-621D5844A97C}" type="slidenum">
              <a:rPr lang="en-US" smtClean="0"/>
              <a:t>9</a:t>
            </a:fld>
            <a:endParaRPr lang="en-US"/>
          </a:p>
        </p:txBody>
      </p:sp>
    </p:spTree>
    <p:extLst>
      <p:ext uri="{BB962C8B-B14F-4D97-AF65-F5344CB8AC3E}">
        <p14:creationId xmlns:p14="http://schemas.microsoft.com/office/powerpoint/2010/main" val="234921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rPr>
              <a:t>The students in 460 Medical Science review charts from </a:t>
            </a:r>
            <a:r>
              <a:rPr lang="en-US" sz="1800" dirty="0" err="1">
                <a:solidFill>
                  <a:srgbClr val="000000"/>
                </a:solidFill>
                <a:effectLst/>
                <a:latin typeface="Aptos" panose="020B0004020202020204" pitchFamily="34" charset="0"/>
              </a:rPr>
              <a:t>Vlab</a:t>
            </a:r>
            <a:r>
              <a:rPr lang="en-US" sz="1800" dirty="0">
                <a:solidFill>
                  <a:srgbClr val="000000"/>
                </a:solidFill>
                <a:effectLst/>
                <a:latin typeface="Aptos" panose="020B0004020202020204" pitchFamily="34" charset="0"/>
              </a:rPr>
              <a:t> in relation to disease processes that we are discussing at the time. We go through the MAR, imaging, and other reports in the chart.</a:t>
            </a:r>
          </a:p>
          <a:p>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r>
              <a:rPr lang="en-US" sz="1800" dirty="0">
                <a:solidFill>
                  <a:srgbClr val="000000"/>
                </a:solidFill>
                <a:effectLst/>
                <a:latin typeface="Aptos" panose="020B0004020202020204" pitchFamily="34" charset="0"/>
              </a:rPr>
              <a:t>Coding students use the encoder to code diagnostic statements in each homework assignment.</a:t>
            </a:r>
          </a:p>
          <a:p>
            <a:br>
              <a:rPr lang="en-US" sz="1800"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5116302-421D-4233-9221-621D5844A97C}" type="slidenum">
              <a:rPr lang="en-US" smtClean="0"/>
              <a:t>11</a:t>
            </a:fld>
            <a:endParaRPr lang="en-US"/>
          </a:p>
        </p:txBody>
      </p:sp>
    </p:spTree>
    <p:extLst>
      <p:ext uri="{BB962C8B-B14F-4D97-AF65-F5344CB8AC3E}">
        <p14:creationId xmlns:p14="http://schemas.microsoft.com/office/powerpoint/2010/main" val="48528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49C8-B26D-2B26-3CD2-4C3821B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A893E3-2568-A678-A5A1-2CD74372C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5D0C4A-FF0A-E70B-149B-7158327A7079}"/>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D306FB62-B404-7B23-7CE1-80B86CEAD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F3D30-DB4D-63DC-4AC7-9E77B66D297A}"/>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233880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525B-D1A1-CBB4-0883-E3E84A40C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6815A-1965-6221-633A-9223C1304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52F87-4CE1-4999-D066-11D108B47921}"/>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E95E091B-A893-12E6-028B-55A74AE6B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F840-2188-7902-A169-C29928D999AD}"/>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28132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AAF7A-FFB6-64BC-BB61-32ECED86E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1C81D-E83B-F2F9-5ECF-2FDDF32F3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125E7-E4DA-3963-604C-1106091D2D5C}"/>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CEFE56E9-826B-3177-9D0D-BA4893D48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D9F68-D8EB-CFF1-66AA-A3140050FF76}"/>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25048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D69E-2CD2-A078-912B-FE5B42970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E9803-C8EE-CF89-F483-016B233D39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F81E7-A010-BDA4-7CAA-1BA93F061A95}"/>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B65AC711-8D8B-6DE8-E4CA-56878B081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9DB2D-9306-0FCF-1774-B04AA7CF9AFF}"/>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6239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E7FC-B83E-63B7-AF10-FD1BAC7FB4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9A271-0C67-482D-33DF-78C07015A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A4E14-FCF9-AF7E-ABE4-FEEF5758CEDF}"/>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8400F702-9778-6E9F-009A-E3F2DB683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7E7BF-D330-EF66-3E59-04268D32C57B}"/>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151486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1AF0-5B15-2EE5-BD6F-F2AD4D3B9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3C239-E968-C110-0191-0E2025773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DC880D-9CEC-46EF-3559-5AEF81E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79F6-EB5C-E115-4147-5200B0C30706}"/>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6" name="Footer Placeholder 5">
            <a:extLst>
              <a:ext uri="{FF2B5EF4-FFF2-40B4-BE49-F238E27FC236}">
                <a16:creationId xmlns:a16="http://schemas.microsoft.com/office/drawing/2014/main" id="{4B507444-58BA-B7C4-D453-B1E549979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B0D10-757E-E474-BBE5-720A8807022B}"/>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331838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5472-B9F7-EEF0-EA11-485B46784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0B2806-F342-63D4-304C-D91E8DD07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9D4B5-F787-2FC6-6885-A1DDCDDC27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C1462-174D-4072-58CE-AE8C92032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EE537-5EF4-06AA-33EB-E94197CA1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9C92C-9F89-CE68-DC29-906BE9DE85FD}"/>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8" name="Footer Placeholder 7">
            <a:extLst>
              <a:ext uri="{FF2B5EF4-FFF2-40B4-BE49-F238E27FC236}">
                <a16:creationId xmlns:a16="http://schemas.microsoft.com/office/drawing/2014/main" id="{16926F78-E655-B875-EE84-300B743B26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540DF-F5FE-117E-AE99-149736CE3EA1}"/>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127002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A5EA-C357-3EB3-FBF8-9240496A0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ABD2F-14DD-808C-F965-58F0660A52EE}"/>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4" name="Footer Placeholder 3">
            <a:extLst>
              <a:ext uri="{FF2B5EF4-FFF2-40B4-BE49-F238E27FC236}">
                <a16:creationId xmlns:a16="http://schemas.microsoft.com/office/drawing/2014/main" id="{81AD1CAE-0EDA-142B-E6E1-EC0DAF6705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C5AA2-861F-FECA-67A1-36C7623D7316}"/>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380872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9A7AC-76BF-2E3B-07B4-F3F64DEE7D18}"/>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3" name="Footer Placeholder 2">
            <a:extLst>
              <a:ext uri="{FF2B5EF4-FFF2-40B4-BE49-F238E27FC236}">
                <a16:creationId xmlns:a16="http://schemas.microsoft.com/office/drawing/2014/main" id="{2E6F9280-9FC8-2673-1520-5EF17087D6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7B951-9E8E-570A-160A-D6050B5DEC58}"/>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23100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F009-6533-4FA5-B699-CED494AD1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E7A8AF-A803-5E1B-806A-BA362FF7C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81D6FA-97A4-7AF0-7B20-9CABBF42A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2B4F6-13AB-C8E2-F20B-66D162EC6AA6}"/>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6" name="Footer Placeholder 5">
            <a:extLst>
              <a:ext uri="{FF2B5EF4-FFF2-40B4-BE49-F238E27FC236}">
                <a16:creationId xmlns:a16="http://schemas.microsoft.com/office/drawing/2014/main" id="{865B46F9-72E6-1BE8-CAF7-59F8375F2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0EBF3-9E7A-0CBD-E412-351FB8CEE1C3}"/>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112110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91B7-C4C3-3FC3-E893-C512961F6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EBF5E-7C08-64F0-A10D-317436162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8C3D9-26D2-54A3-7C02-393087B19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B20DD-7541-4BC5-09C0-45D65321E8AC}"/>
              </a:ext>
            </a:extLst>
          </p:cNvPr>
          <p:cNvSpPr>
            <a:spLocks noGrp="1"/>
          </p:cNvSpPr>
          <p:nvPr>
            <p:ph type="dt" sz="half" idx="10"/>
          </p:nvPr>
        </p:nvSpPr>
        <p:spPr/>
        <p:txBody>
          <a:bodyPr/>
          <a:lstStyle/>
          <a:p>
            <a:fld id="{F6BEEBCD-AE5A-4903-979D-4F691E126B04}" type="datetimeFigureOut">
              <a:rPr lang="en-US" smtClean="0"/>
              <a:t>2/16/2024</a:t>
            </a:fld>
            <a:endParaRPr lang="en-US"/>
          </a:p>
        </p:txBody>
      </p:sp>
      <p:sp>
        <p:nvSpPr>
          <p:cNvPr id="6" name="Footer Placeholder 5">
            <a:extLst>
              <a:ext uri="{FF2B5EF4-FFF2-40B4-BE49-F238E27FC236}">
                <a16:creationId xmlns:a16="http://schemas.microsoft.com/office/drawing/2014/main" id="{6AECE324-4EA6-85DF-FF20-697F4E6CE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CD4C0-3E58-648D-CB37-7F7086FBFB28}"/>
              </a:ext>
            </a:extLst>
          </p:cNvPr>
          <p:cNvSpPr>
            <a:spLocks noGrp="1"/>
          </p:cNvSpPr>
          <p:nvPr>
            <p:ph type="sldNum" sz="quarter" idx="12"/>
          </p:nvPr>
        </p:nvSpPr>
        <p:spPr/>
        <p:txBody>
          <a:bodyPr/>
          <a:lstStyle/>
          <a:p>
            <a:fld id="{AF9FAB6F-9E6C-4332-B2A8-E97EB0B82B74}" type="slidenum">
              <a:rPr lang="en-US" smtClean="0"/>
              <a:t>‹#›</a:t>
            </a:fld>
            <a:endParaRPr lang="en-US"/>
          </a:p>
        </p:txBody>
      </p:sp>
    </p:spTree>
    <p:extLst>
      <p:ext uri="{BB962C8B-B14F-4D97-AF65-F5344CB8AC3E}">
        <p14:creationId xmlns:p14="http://schemas.microsoft.com/office/powerpoint/2010/main" val="41980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F5A78-A4FB-A759-C72D-A3C1FDD0B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FF7FC-CE9C-F859-C9D6-6AF8A1465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DB0FF-E4DF-FD5C-DD1D-1A4E2BAE5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EEBCD-AE5A-4903-979D-4F691E126B04}" type="datetimeFigureOut">
              <a:rPr lang="en-US" smtClean="0"/>
              <a:t>2/16/2024</a:t>
            </a:fld>
            <a:endParaRPr lang="en-US"/>
          </a:p>
        </p:txBody>
      </p:sp>
      <p:sp>
        <p:nvSpPr>
          <p:cNvPr id="5" name="Footer Placeholder 4">
            <a:extLst>
              <a:ext uri="{FF2B5EF4-FFF2-40B4-BE49-F238E27FC236}">
                <a16:creationId xmlns:a16="http://schemas.microsoft.com/office/drawing/2014/main" id="{F307A989-4AB7-FE9E-EF73-4BC68967B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190F9-C0C2-D0BF-9B4B-197C52900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AB6F-9E6C-4332-B2A8-E97EB0B82B74}" type="slidenum">
              <a:rPr lang="en-US" smtClean="0"/>
              <a:t>‹#›</a:t>
            </a:fld>
            <a:endParaRPr lang="en-US"/>
          </a:p>
        </p:txBody>
      </p:sp>
    </p:spTree>
    <p:extLst>
      <p:ext uri="{BB962C8B-B14F-4D97-AF65-F5344CB8AC3E}">
        <p14:creationId xmlns:p14="http://schemas.microsoft.com/office/powerpoint/2010/main" val="267698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BC88-6711-AD78-1CCB-E36FF4A3EF93}"/>
              </a:ext>
            </a:extLst>
          </p:cNvPr>
          <p:cNvSpPr>
            <a:spLocks noGrp="1"/>
          </p:cNvSpPr>
          <p:nvPr>
            <p:ph type="ctrTitle"/>
          </p:nvPr>
        </p:nvSpPr>
        <p:spPr/>
        <p:txBody>
          <a:bodyPr/>
          <a:lstStyle/>
          <a:p>
            <a:r>
              <a:rPr lang="en-US" dirty="0"/>
              <a:t>Authentic/Experiential Learning</a:t>
            </a:r>
          </a:p>
        </p:txBody>
      </p:sp>
      <p:sp>
        <p:nvSpPr>
          <p:cNvPr id="3" name="Subtitle 2">
            <a:extLst>
              <a:ext uri="{FF2B5EF4-FFF2-40B4-BE49-F238E27FC236}">
                <a16:creationId xmlns:a16="http://schemas.microsoft.com/office/drawing/2014/main" id="{715CD5F2-D4A7-0529-B5AD-D4135A049688}"/>
              </a:ext>
            </a:extLst>
          </p:cNvPr>
          <p:cNvSpPr>
            <a:spLocks noGrp="1"/>
          </p:cNvSpPr>
          <p:nvPr>
            <p:ph type="subTitle" idx="1"/>
          </p:nvPr>
        </p:nvSpPr>
        <p:spPr/>
        <p:txBody>
          <a:bodyPr>
            <a:normAutofit/>
          </a:bodyPr>
          <a:lstStyle/>
          <a:p>
            <a:r>
              <a:rPr lang="en-US" sz="3600" dirty="0"/>
              <a:t>Internships, PPE, Classroom Active Learning</a:t>
            </a:r>
          </a:p>
        </p:txBody>
      </p:sp>
    </p:spTree>
    <p:extLst>
      <p:ext uri="{BB962C8B-B14F-4D97-AF65-F5344CB8AC3E}">
        <p14:creationId xmlns:p14="http://schemas.microsoft.com/office/powerpoint/2010/main" val="39010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0A22-286B-AA2B-9F08-8C041ECB2088}"/>
              </a:ext>
            </a:extLst>
          </p:cNvPr>
          <p:cNvSpPr>
            <a:spLocks noGrp="1"/>
          </p:cNvSpPr>
          <p:nvPr>
            <p:ph type="title"/>
          </p:nvPr>
        </p:nvSpPr>
        <p:spPr>
          <a:xfrm>
            <a:off x="1285240" y="1050595"/>
            <a:ext cx="8074815" cy="1618489"/>
          </a:xfrm>
        </p:spPr>
        <p:txBody>
          <a:bodyPr anchor="ctr">
            <a:normAutofit/>
          </a:bodyPr>
          <a:lstStyle/>
          <a:p>
            <a:r>
              <a:rPr lang="en-US" sz="5000"/>
              <a:t>Let’s Get Practical – Here’s what We Do </a:t>
            </a:r>
          </a:p>
        </p:txBody>
      </p:sp>
      <p:sp>
        <p:nvSpPr>
          <p:cNvPr id="3" name="Content Placeholder 2">
            <a:extLst>
              <a:ext uri="{FF2B5EF4-FFF2-40B4-BE49-F238E27FC236}">
                <a16:creationId xmlns:a16="http://schemas.microsoft.com/office/drawing/2014/main" id="{A974AD03-2484-4ED8-3A48-816021DFF70D}"/>
              </a:ext>
            </a:extLst>
          </p:cNvPr>
          <p:cNvSpPr>
            <a:spLocks noGrp="1"/>
          </p:cNvSpPr>
          <p:nvPr>
            <p:ph idx="1"/>
          </p:nvPr>
        </p:nvSpPr>
        <p:spPr>
          <a:xfrm>
            <a:off x="1285240" y="2969469"/>
            <a:ext cx="8074815" cy="2800395"/>
          </a:xfrm>
        </p:spPr>
        <p:txBody>
          <a:bodyPr anchor="t">
            <a:normAutofit/>
          </a:bodyPr>
          <a:lstStyle/>
          <a:p>
            <a:r>
              <a:rPr lang="en-US" sz="2200"/>
              <a:t>HIM 323 (cont):</a:t>
            </a:r>
          </a:p>
          <a:p>
            <a:pPr lvl="1"/>
            <a:r>
              <a:rPr lang="en-US" sz="2200"/>
              <a:t>Information Governance Advocacy (1.19)</a:t>
            </a:r>
          </a:p>
          <a:p>
            <a:pPr lvl="1"/>
            <a:r>
              <a:rPr lang="en-US" sz="2200"/>
              <a:t>Information Governance Plan (1.34)</a:t>
            </a:r>
          </a:p>
          <a:p>
            <a:pPr lvl="1"/>
            <a:r>
              <a:rPr lang="en-US" sz="2200"/>
              <a:t>Meditech Expanse from Virtual lab – all assignments for inpatient and ambulatory</a:t>
            </a:r>
          </a:p>
          <a:p>
            <a:pPr lvl="1"/>
            <a:r>
              <a:rPr lang="en-US" sz="2200"/>
              <a:t>Patient Cases from Virtual lab</a:t>
            </a:r>
          </a:p>
          <a:p>
            <a:pPr lvl="1"/>
            <a:r>
              <a:rPr lang="en-US" sz="2200"/>
              <a:t>Numerous other case studies from AHIMA case study book</a:t>
            </a:r>
          </a:p>
          <a:p>
            <a:pPr marL="457200" lvl="1" indent="0">
              <a:buNone/>
            </a:pPr>
            <a:endParaRPr lang="en-US" sz="2200"/>
          </a:p>
        </p:txBody>
      </p:sp>
    </p:spTree>
    <p:extLst>
      <p:ext uri="{BB962C8B-B14F-4D97-AF65-F5344CB8AC3E}">
        <p14:creationId xmlns:p14="http://schemas.microsoft.com/office/powerpoint/2010/main" val="155846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0A22-286B-AA2B-9F08-8C041ECB2088}"/>
              </a:ext>
            </a:extLst>
          </p:cNvPr>
          <p:cNvSpPr>
            <a:spLocks noGrp="1"/>
          </p:cNvSpPr>
          <p:nvPr>
            <p:ph type="title"/>
          </p:nvPr>
        </p:nvSpPr>
        <p:spPr>
          <a:xfrm>
            <a:off x="1006900" y="1188637"/>
            <a:ext cx="3141430" cy="4480726"/>
          </a:xfrm>
        </p:spPr>
        <p:txBody>
          <a:bodyPr>
            <a:normAutofit/>
          </a:bodyPr>
          <a:lstStyle/>
          <a:p>
            <a:pPr algn="r"/>
            <a:r>
              <a:rPr lang="en-US" sz="6100"/>
              <a:t>Let’s Get Practical – Here’s what We Do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74AD03-2484-4ED8-3A48-816021DFF70D}"/>
              </a:ext>
            </a:extLst>
          </p:cNvPr>
          <p:cNvSpPr>
            <a:spLocks noGrp="1"/>
          </p:cNvSpPr>
          <p:nvPr>
            <p:ph idx="1"/>
          </p:nvPr>
        </p:nvSpPr>
        <p:spPr>
          <a:xfrm>
            <a:off x="5138928" y="1338729"/>
            <a:ext cx="4795584" cy="4180542"/>
          </a:xfrm>
        </p:spPr>
        <p:txBody>
          <a:bodyPr anchor="ctr">
            <a:normAutofit/>
          </a:bodyPr>
          <a:lstStyle/>
          <a:p>
            <a:r>
              <a:rPr lang="en-US" sz="1700"/>
              <a:t>HIM 324/326: Coding and Coding Lab (junior year)</a:t>
            </a:r>
          </a:p>
          <a:p>
            <a:pPr lvl="1"/>
            <a:r>
              <a:rPr lang="en-US" sz="1700"/>
              <a:t>Use the Virtual Lab Encoder for homework assignment</a:t>
            </a:r>
          </a:p>
          <a:p>
            <a:r>
              <a:rPr lang="en-US" sz="1700"/>
              <a:t>HIM 460: Medical Science (junior year)</a:t>
            </a:r>
          </a:p>
          <a:p>
            <a:pPr lvl="1"/>
            <a:r>
              <a:rPr lang="en-US" sz="1700"/>
              <a:t>Reviews charts from VLAB in relation to disease processes; nursing faculty come in and discuss the disease process with the students</a:t>
            </a:r>
          </a:p>
          <a:p>
            <a:r>
              <a:rPr lang="en-US" sz="1700"/>
              <a:t>HIM 431: Quality Assurance (junior year)</a:t>
            </a:r>
          </a:p>
          <a:p>
            <a:pPr lvl="1"/>
            <a:r>
              <a:rPr lang="en-US" sz="1700">
                <a:effectLst/>
                <a:latin typeface="Calibri" panose="020F0502020204030204" pitchFamily="34" charset="0"/>
                <a:ea typeface="Times New Roman" panose="02020603050405020304" pitchFamily="18" charset="0"/>
                <a:cs typeface="Times New Roman" panose="02020603050405020304" pitchFamily="18" charset="0"/>
              </a:rPr>
              <a:t>Query an online database of patient satisfaction ratings, analyze the data, develop improvement opportunities, and create a report for hospital administration</a:t>
            </a:r>
            <a:endParaRPr lang="en-US" sz="1700"/>
          </a:p>
          <a:p>
            <a:pPr lvl="1"/>
            <a:endParaRPr lang="en-US" sz="1700"/>
          </a:p>
        </p:txBody>
      </p:sp>
    </p:spTree>
    <p:extLst>
      <p:ext uri="{BB962C8B-B14F-4D97-AF65-F5344CB8AC3E}">
        <p14:creationId xmlns:p14="http://schemas.microsoft.com/office/powerpoint/2010/main" val="204220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F0693AFC-E4AE-7BE3-BAF9-1A279BAD0D35}"/>
              </a:ext>
            </a:extLst>
          </p:cNvPr>
          <p:cNvPicPr>
            <a:picLocks noChangeAspect="1"/>
          </p:cNvPicPr>
          <p:nvPr/>
        </p:nvPicPr>
        <p:blipFill rotWithShape="1">
          <a:blip r:embed="rId2"/>
          <a:srcRect l="481" r="40253"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0A22-286B-AA2B-9F08-8C041ECB2088}"/>
              </a:ext>
            </a:extLst>
          </p:cNvPr>
          <p:cNvSpPr>
            <a:spLocks noGrp="1"/>
          </p:cNvSpPr>
          <p:nvPr>
            <p:ph type="title"/>
          </p:nvPr>
        </p:nvSpPr>
        <p:spPr>
          <a:xfrm>
            <a:off x="761801" y="328512"/>
            <a:ext cx="4778387" cy="1628970"/>
          </a:xfrm>
        </p:spPr>
        <p:txBody>
          <a:bodyPr anchor="ctr">
            <a:normAutofit/>
          </a:bodyPr>
          <a:lstStyle/>
          <a:p>
            <a:r>
              <a:rPr lang="en-US" sz="4000"/>
              <a:t>Let’s Get Practical – Here’s what We Do </a:t>
            </a:r>
          </a:p>
        </p:txBody>
      </p:sp>
      <p:sp>
        <p:nvSpPr>
          <p:cNvPr id="3" name="Content Placeholder 2">
            <a:extLst>
              <a:ext uri="{FF2B5EF4-FFF2-40B4-BE49-F238E27FC236}">
                <a16:creationId xmlns:a16="http://schemas.microsoft.com/office/drawing/2014/main" id="{A974AD03-2484-4ED8-3A48-816021DFF70D}"/>
              </a:ext>
            </a:extLst>
          </p:cNvPr>
          <p:cNvSpPr>
            <a:spLocks noGrp="1"/>
          </p:cNvSpPr>
          <p:nvPr>
            <p:ph idx="1"/>
          </p:nvPr>
        </p:nvSpPr>
        <p:spPr>
          <a:xfrm>
            <a:off x="761801" y="2884929"/>
            <a:ext cx="4659756" cy="3374137"/>
          </a:xfrm>
        </p:spPr>
        <p:txBody>
          <a:bodyPr anchor="ctr">
            <a:noAutofit/>
          </a:bodyPr>
          <a:lstStyle/>
          <a:p>
            <a:r>
              <a:rPr lang="en-US" sz="1800" dirty="0"/>
              <a:t>HIM 402: Healthcare Reimbursement Lab (senior year)</a:t>
            </a:r>
          </a:p>
          <a:p>
            <a:pPr lvl="1"/>
            <a:r>
              <a:rPr lang="en-US" sz="1800" dirty="0"/>
              <a:t>Using Virtual Lab</a:t>
            </a:r>
          </a:p>
          <a:p>
            <a:pPr lvl="2"/>
            <a:r>
              <a:rPr lang="en-US" sz="1800" dirty="0"/>
              <a:t>3M Coding and Reimbursement</a:t>
            </a:r>
          </a:p>
          <a:p>
            <a:pPr lvl="2"/>
            <a:r>
              <a:rPr lang="en-US" sz="1800" dirty="0"/>
              <a:t>CRS References</a:t>
            </a:r>
          </a:p>
          <a:p>
            <a:pPr lvl="2"/>
            <a:r>
              <a:rPr lang="en-US" sz="1800" dirty="0"/>
              <a:t>Clinical Coding and Reimbursement</a:t>
            </a:r>
          </a:p>
          <a:p>
            <a:pPr lvl="2"/>
            <a:r>
              <a:rPr lang="en-US" sz="1800" dirty="0"/>
              <a:t>MS-DRG Assignment and Evaluation</a:t>
            </a:r>
          </a:p>
          <a:p>
            <a:pPr lvl="2"/>
            <a:r>
              <a:rPr lang="en-US" sz="1800" dirty="0"/>
              <a:t>Nuance </a:t>
            </a:r>
            <a:r>
              <a:rPr lang="en-US" sz="1800" dirty="0" err="1"/>
              <a:t>Clintegrity</a:t>
            </a:r>
            <a:endParaRPr lang="en-US" sz="1800" dirty="0"/>
          </a:p>
          <a:p>
            <a:pPr lvl="2"/>
            <a:r>
              <a:rPr lang="en-US" sz="1800" dirty="0"/>
              <a:t>Encoder tutorial</a:t>
            </a:r>
          </a:p>
          <a:p>
            <a:pPr lvl="2"/>
            <a:r>
              <a:rPr lang="en-US" sz="1800" dirty="0"/>
              <a:t>ICD-10 lab activity</a:t>
            </a:r>
          </a:p>
          <a:p>
            <a:pPr lvl="2"/>
            <a:r>
              <a:rPr lang="en-US" sz="1800" dirty="0"/>
              <a:t>Physician query</a:t>
            </a:r>
          </a:p>
          <a:p>
            <a:pPr lvl="2"/>
            <a:r>
              <a:rPr lang="en-US" sz="1800" dirty="0"/>
              <a:t>Authentic patient cases</a:t>
            </a:r>
          </a:p>
        </p:txBody>
      </p:sp>
    </p:spTree>
    <p:extLst>
      <p:ext uri="{BB962C8B-B14F-4D97-AF65-F5344CB8AC3E}">
        <p14:creationId xmlns:p14="http://schemas.microsoft.com/office/powerpoint/2010/main" val="109770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39F89-C398-A96C-1DD1-C6CDF1BD696D}"/>
              </a:ext>
            </a:extLst>
          </p:cNvPr>
          <p:cNvSpPr>
            <a:spLocks noGrp="1"/>
          </p:cNvSpPr>
          <p:nvPr>
            <p:ph type="title"/>
          </p:nvPr>
        </p:nvSpPr>
        <p:spPr>
          <a:xfrm>
            <a:off x="686834" y="1153572"/>
            <a:ext cx="3200400" cy="4461163"/>
          </a:xfrm>
        </p:spPr>
        <p:txBody>
          <a:bodyPr>
            <a:normAutofit/>
          </a:bodyPr>
          <a:lstStyle/>
          <a:p>
            <a:r>
              <a:rPr lang="en-US">
                <a:solidFill>
                  <a:srgbClr val="FFFFFF"/>
                </a:solidFill>
              </a:rPr>
              <a:t>Let’s Get Practical – Here’s what We Do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73D5E6-103B-2BC5-347E-E5AD4AD59BAF}"/>
              </a:ext>
            </a:extLst>
          </p:cNvPr>
          <p:cNvSpPr>
            <a:spLocks noGrp="1"/>
          </p:cNvSpPr>
          <p:nvPr>
            <p:ph idx="1"/>
          </p:nvPr>
        </p:nvSpPr>
        <p:spPr>
          <a:xfrm>
            <a:off x="4447308" y="591344"/>
            <a:ext cx="6906491" cy="5585619"/>
          </a:xfrm>
        </p:spPr>
        <p:txBody>
          <a:bodyPr anchor="ctr">
            <a:normAutofit/>
          </a:bodyPr>
          <a:lstStyle/>
          <a:p>
            <a:r>
              <a:rPr lang="en-US" dirty="0"/>
              <a:t>HIM 413: Management and Leadership Lab (senior level)</a:t>
            </a:r>
          </a:p>
          <a:p>
            <a:pPr lvl="1"/>
            <a:r>
              <a:rPr lang="en-US" dirty="0"/>
              <a:t>Coding productivity case study</a:t>
            </a:r>
          </a:p>
          <a:p>
            <a:pPr lvl="1"/>
            <a:r>
              <a:rPr lang="en-US" dirty="0"/>
              <a:t>DNFB productivity case study</a:t>
            </a:r>
          </a:p>
          <a:p>
            <a:pPr lvl="1"/>
            <a:r>
              <a:rPr lang="en-US" dirty="0"/>
              <a:t>Transcription performance improvement case study</a:t>
            </a:r>
          </a:p>
          <a:p>
            <a:pPr lvl="1"/>
            <a:r>
              <a:rPr lang="en-US" dirty="0"/>
              <a:t>Discharge planning process case study</a:t>
            </a:r>
          </a:p>
          <a:p>
            <a:pPr lvl="1"/>
            <a:r>
              <a:rPr lang="en-US" dirty="0"/>
              <a:t>Lecture on cover letter, resume, and Linkin – external professional</a:t>
            </a:r>
          </a:p>
          <a:p>
            <a:pPr lvl="1"/>
            <a:r>
              <a:rPr lang="en-US" dirty="0"/>
              <a:t>Management project: Four parts: Team Building and Leadership Soft Skills, Managing and Leading Change, Work Design and Process Improvement, Project Management</a:t>
            </a:r>
          </a:p>
        </p:txBody>
      </p:sp>
    </p:spTree>
    <p:extLst>
      <p:ext uri="{BB962C8B-B14F-4D97-AF65-F5344CB8AC3E}">
        <p14:creationId xmlns:p14="http://schemas.microsoft.com/office/powerpoint/2010/main" val="329142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4780E-94B5-0412-2BE6-B777198D71C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Let’s Get Practical – Here’s what We Do </a:t>
            </a:r>
          </a:p>
        </p:txBody>
      </p:sp>
      <p:sp>
        <p:nvSpPr>
          <p:cNvPr id="3" name="Content Placeholder 2">
            <a:extLst>
              <a:ext uri="{FF2B5EF4-FFF2-40B4-BE49-F238E27FC236}">
                <a16:creationId xmlns:a16="http://schemas.microsoft.com/office/drawing/2014/main" id="{9908BB07-4D5E-D5F6-8F1A-47ECAD18B677}"/>
              </a:ext>
            </a:extLst>
          </p:cNvPr>
          <p:cNvSpPr>
            <a:spLocks noGrp="1"/>
          </p:cNvSpPr>
          <p:nvPr>
            <p:ph idx="1"/>
          </p:nvPr>
        </p:nvSpPr>
        <p:spPr>
          <a:xfrm>
            <a:off x="4810259" y="649480"/>
            <a:ext cx="6555347" cy="5546047"/>
          </a:xfrm>
        </p:spPr>
        <p:txBody>
          <a:bodyPr anchor="ctr">
            <a:normAutofit/>
          </a:bodyPr>
          <a:lstStyle/>
          <a:p>
            <a:r>
              <a:rPr lang="en-US" sz="2400" dirty="0"/>
              <a:t>HIM 453: PPE I (1</a:t>
            </a:r>
            <a:r>
              <a:rPr lang="en-US" sz="2400" baseline="30000" dirty="0"/>
              <a:t>st</a:t>
            </a:r>
            <a:r>
              <a:rPr lang="en-US" sz="2400" dirty="0"/>
              <a:t> semester, senior year)</a:t>
            </a:r>
          </a:p>
          <a:p>
            <a:pPr lvl="1"/>
            <a:r>
              <a:rPr lang="en-US" dirty="0"/>
              <a:t>Twenty days in a clinical setting – hospitals, clinics, doctor’s offices (external supervision) </a:t>
            </a:r>
          </a:p>
          <a:p>
            <a:pPr lvl="1"/>
            <a:r>
              <a:rPr lang="en-US" dirty="0"/>
              <a:t>Weekly thoughts – reflecting and sharing with others</a:t>
            </a:r>
          </a:p>
          <a:p>
            <a:pPr lvl="1"/>
            <a:r>
              <a:rPr lang="en-US" dirty="0"/>
              <a:t>Daily Journal – reflecting on each day’s activities</a:t>
            </a:r>
          </a:p>
          <a:p>
            <a:pPr lvl="1"/>
            <a:r>
              <a:rPr lang="en-US" dirty="0"/>
              <a:t>Power Point Presentations – reflecting</a:t>
            </a:r>
          </a:p>
          <a:p>
            <a:pPr lvl="1"/>
            <a:r>
              <a:rPr lang="en-US" dirty="0"/>
              <a:t>Case  Studies: from AHIMA case study book (2.23 and 6.33)</a:t>
            </a:r>
          </a:p>
          <a:p>
            <a:pPr lvl="1"/>
            <a:r>
              <a:rPr lang="en-US" dirty="0"/>
              <a:t>Assignments:  Physician Assistant Documentation, Coding Audit</a:t>
            </a:r>
          </a:p>
          <a:p>
            <a:pPr lvl="1"/>
            <a:r>
              <a:rPr lang="en-US" dirty="0"/>
              <a:t>Project – under the direction of an external professional</a:t>
            </a:r>
          </a:p>
          <a:p>
            <a:pPr lvl="2"/>
            <a:endParaRPr lang="en-US" dirty="0"/>
          </a:p>
        </p:txBody>
      </p:sp>
    </p:spTree>
    <p:extLst>
      <p:ext uri="{BB962C8B-B14F-4D97-AF65-F5344CB8AC3E}">
        <p14:creationId xmlns:p14="http://schemas.microsoft.com/office/powerpoint/2010/main" val="243207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4780E-94B5-0412-2BE6-B777198D71C6}"/>
              </a:ext>
            </a:extLst>
          </p:cNvPr>
          <p:cNvSpPr>
            <a:spLocks noGrp="1"/>
          </p:cNvSpPr>
          <p:nvPr>
            <p:ph type="title"/>
          </p:nvPr>
        </p:nvSpPr>
        <p:spPr>
          <a:xfrm>
            <a:off x="1136396" y="502021"/>
            <a:ext cx="6173262" cy="1655483"/>
          </a:xfrm>
        </p:spPr>
        <p:txBody>
          <a:bodyPr anchor="b">
            <a:normAutofit/>
          </a:bodyPr>
          <a:lstStyle/>
          <a:p>
            <a:r>
              <a:rPr lang="en-US" sz="4000"/>
              <a:t>Let’s Get Practical – Here’s what We Do </a:t>
            </a:r>
          </a:p>
        </p:txBody>
      </p:sp>
      <p:sp>
        <p:nvSpPr>
          <p:cNvPr id="3" name="Content Placeholder 2">
            <a:extLst>
              <a:ext uri="{FF2B5EF4-FFF2-40B4-BE49-F238E27FC236}">
                <a16:creationId xmlns:a16="http://schemas.microsoft.com/office/drawing/2014/main" id="{9908BB07-4D5E-D5F6-8F1A-47ECAD18B677}"/>
              </a:ext>
            </a:extLst>
          </p:cNvPr>
          <p:cNvSpPr>
            <a:spLocks noGrp="1"/>
          </p:cNvSpPr>
          <p:nvPr>
            <p:ph idx="1"/>
          </p:nvPr>
        </p:nvSpPr>
        <p:spPr>
          <a:xfrm>
            <a:off x="1136397" y="2408518"/>
            <a:ext cx="6173262" cy="3535083"/>
          </a:xfrm>
        </p:spPr>
        <p:txBody>
          <a:bodyPr>
            <a:normAutofit/>
          </a:bodyPr>
          <a:lstStyle/>
          <a:p>
            <a:r>
              <a:rPr lang="en-US" sz="2000"/>
              <a:t>HIM 454 PPE II (2nd semester, senior year)</a:t>
            </a:r>
          </a:p>
          <a:p>
            <a:pPr lvl="1"/>
            <a:r>
              <a:rPr lang="en-US" sz="2000"/>
              <a:t>Six – ten days in a clinical setting – hospitals, clinics, doctor’s offices (external supervision) </a:t>
            </a:r>
          </a:p>
          <a:p>
            <a:pPr lvl="1"/>
            <a:r>
              <a:rPr lang="en-US" sz="2000"/>
              <a:t>Weekly thoughts – reflecting and sharing with others</a:t>
            </a:r>
          </a:p>
          <a:p>
            <a:pPr lvl="1"/>
            <a:r>
              <a:rPr lang="en-US" sz="2000"/>
              <a:t>Daily Journal – reflecting on each day’s activities</a:t>
            </a:r>
          </a:p>
          <a:p>
            <a:pPr lvl="1"/>
            <a:r>
              <a:rPr lang="en-US" sz="2000"/>
              <a:t>Power Point Presentations – reflecting</a:t>
            </a:r>
          </a:p>
          <a:p>
            <a:pPr lvl="1"/>
            <a:r>
              <a:rPr lang="en-US" sz="2000"/>
              <a:t>Case  Studies: from AHIMA case study book (Missing Laptop, Anemia query)</a:t>
            </a:r>
          </a:p>
          <a:p>
            <a:pPr lvl="1"/>
            <a:r>
              <a:rPr lang="en-US" sz="2000"/>
              <a:t>Coding Audit</a:t>
            </a:r>
          </a:p>
          <a:p>
            <a:pPr lvl="1"/>
            <a:endParaRPr lang="en-US" sz="2000"/>
          </a:p>
          <a:p>
            <a:pPr marL="914400" lvl="2" indent="0">
              <a:buNone/>
            </a:pPr>
            <a:endParaRPr lang="en-US" dirty="0"/>
          </a:p>
        </p:txBody>
      </p:sp>
      <p:pic>
        <p:nvPicPr>
          <p:cNvPr id="5" name="Picture 4" descr="Calendar on table">
            <a:extLst>
              <a:ext uri="{FF2B5EF4-FFF2-40B4-BE49-F238E27FC236}">
                <a16:creationId xmlns:a16="http://schemas.microsoft.com/office/drawing/2014/main" id="{21F43DE2-0F48-1DCD-2861-6765751B3B71}"/>
              </a:ext>
            </a:extLst>
          </p:cNvPr>
          <p:cNvPicPr>
            <a:picLocks noChangeAspect="1"/>
          </p:cNvPicPr>
          <p:nvPr/>
        </p:nvPicPr>
        <p:blipFill rotWithShape="1">
          <a:blip r:embed="rId2"/>
          <a:srcRect l="11718" r="45887" b="1"/>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11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4780E-94B5-0412-2BE6-B777198D71C6}"/>
              </a:ext>
            </a:extLst>
          </p:cNvPr>
          <p:cNvSpPr>
            <a:spLocks noGrp="1"/>
          </p:cNvSpPr>
          <p:nvPr>
            <p:ph type="title"/>
          </p:nvPr>
        </p:nvSpPr>
        <p:spPr>
          <a:xfrm>
            <a:off x="838200" y="365125"/>
            <a:ext cx="10515600" cy="1325563"/>
          </a:xfrm>
        </p:spPr>
        <p:txBody>
          <a:bodyPr>
            <a:normAutofit/>
          </a:bodyPr>
          <a:lstStyle/>
          <a:p>
            <a:r>
              <a:rPr lang="en-US" sz="5000" dirty="0"/>
              <a:t>Let’s Get Practical – Here’s what We Do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8BB07-4D5E-D5F6-8F1A-47ECAD18B677}"/>
              </a:ext>
            </a:extLst>
          </p:cNvPr>
          <p:cNvSpPr>
            <a:spLocks noGrp="1"/>
          </p:cNvSpPr>
          <p:nvPr>
            <p:ph idx="1"/>
          </p:nvPr>
        </p:nvSpPr>
        <p:spPr>
          <a:xfrm>
            <a:off x="838200" y="1929384"/>
            <a:ext cx="10515600" cy="4251960"/>
          </a:xfrm>
        </p:spPr>
        <p:txBody>
          <a:bodyPr>
            <a:normAutofit/>
          </a:bodyPr>
          <a:lstStyle/>
          <a:p>
            <a:r>
              <a:rPr lang="en-US" dirty="0"/>
              <a:t>HIM 482 – Management Internship (2</a:t>
            </a:r>
            <a:r>
              <a:rPr lang="en-US" baseline="30000" dirty="0"/>
              <a:t>nd</a:t>
            </a:r>
            <a:r>
              <a:rPr lang="en-US" dirty="0"/>
              <a:t> semester, senior year)</a:t>
            </a:r>
          </a:p>
          <a:p>
            <a:pPr lvl="1"/>
            <a:r>
              <a:rPr lang="en-US" sz="2800" dirty="0"/>
              <a:t>Two weeks in a hospital outside of the Acadiana area (external supervision)</a:t>
            </a:r>
          </a:p>
          <a:p>
            <a:pPr lvl="1"/>
            <a:r>
              <a:rPr lang="en-US" sz="2800" dirty="0"/>
              <a:t>One week in an “alternative” setting – tumor registry, public health, medical device company, psychiatric facility, compliance, doctor’s office, educational setting, university clinic, etc. (external supervision)</a:t>
            </a:r>
          </a:p>
          <a:p>
            <a:pPr lvl="1"/>
            <a:r>
              <a:rPr lang="en-US" sz="2800" dirty="0"/>
              <a:t>Two days of in person or virtual presentations by alumni discussing their current position and their pathway to that position</a:t>
            </a:r>
          </a:p>
          <a:p>
            <a:pPr lvl="1"/>
            <a:r>
              <a:rPr lang="en-US" sz="2800" dirty="0"/>
              <a:t>Three days at the state LHIMA convention</a:t>
            </a:r>
          </a:p>
        </p:txBody>
      </p:sp>
    </p:spTree>
    <p:extLst>
      <p:ext uri="{BB962C8B-B14F-4D97-AF65-F5344CB8AC3E}">
        <p14:creationId xmlns:p14="http://schemas.microsoft.com/office/powerpoint/2010/main" val="107875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C3C820-F865-5823-74CB-7A4EF94EB1D0}"/>
              </a:ext>
            </a:extLst>
          </p:cNvPr>
          <p:cNvSpPr>
            <a:spLocks noGrp="1"/>
          </p:cNvSpPr>
          <p:nvPr>
            <p:ph type="title"/>
          </p:nvPr>
        </p:nvSpPr>
        <p:spPr>
          <a:xfrm>
            <a:off x="838200" y="365125"/>
            <a:ext cx="10515600" cy="1325563"/>
          </a:xfrm>
        </p:spPr>
        <p:txBody>
          <a:bodyPr>
            <a:normAutofit/>
          </a:bodyPr>
          <a:lstStyle/>
          <a:p>
            <a:r>
              <a:rPr lang="en-US" dirty="0"/>
              <a:t>Let’s Get Practical – Here’s what We Do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258307-77E4-E346-812A-5D55AE5E1ED5}"/>
              </a:ext>
            </a:extLst>
          </p:cNvPr>
          <p:cNvSpPr>
            <a:spLocks noGrp="1"/>
          </p:cNvSpPr>
          <p:nvPr>
            <p:ph idx="1"/>
          </p:nvPr>
        </p:nvSpPr>
        <p:spPr>
          <a:xfrm>
            <a:off x="838200" y="1825625"/>
            <a:ext cx="10515600" cy="4351338"/>
          </a:xfrm>
        </p:spPr>
        <p:txBody>
          <a:bodyPr>
            <a:normAutofit lnSpcReduction="10000"/>
          </a:bodyPr>
          <a:lstStyle/>
          <a:p>
            <a:r>
              <a:rPr lang="en-US" sz="2000" dirty="0"/>
              <a:t>LCHI 490: Informatics Capstone (senior year)</a:t>
            </a:r>
          </a:p>
          <a:p>
            <a:pPr lvl="1"/>
            <a:r>
              <a:rPr lang="en-US" sz="2000" dirty="0"/>
              <a:t>Mock Interview – external professional</a:t>
            </a:r>
          </a:p>
          <a:p>
            <a:pPr lvl="1"/>
            <a:r>
              <a:rPr lang="en-US" sz="2000" dirty="0"/>
              <a:t>A Day in the Life of an HIM Director – case study</a:t>
            </a:r>
          </a:p>
          <a:p>
            <a:pPr lvl="1"/>
            <a:r>
              <a:rPr lang="en-US" sz="2000" dirty="0"/>
              <a:t>LCHI Research Poster Submission – presented to external organization </a:t>
            </a:r>
          </a:p>
          <a:p>
            <a:pPr lvl="2"/>
            <a:r>
              <a:rPr lang="en-US" dirty="0">
                <a:effectLst/>
              </a:rPr>
              <a:t>For this assignment you will develop and design a research poster based on the research topic you have chosen. I have provided you with a sample research poster template for you to utilize.</a:t>
            </a:r>
            <a:endParaRPr lang="en-US" dirty="0"/>
          </a:p>
          <a:p>
            <a:pPr lvl="2"/>
            <a:r>
              <a:rPr lang="en-US" dirty="0">
                <a:effectLst/>
              </a:rPr>
              <a:t>Your poster must include the following:</a:t>
            </a:r>
            <a:endParaRPr lang="en-US" dirty="0"/>
          </a:p>
          <a:p>
            <a:pPr lvl="2"/>
            <a:r>
              <a:rPr lang="en-US" dirty="0"/>
              <a:t>- Title</a:t>
            </a:r>
            <a:br>
              <a:rPr lang="en-US" dirty="0"/>
            </a:br>
            <a:r>
              <a:rPr lang="en-US" dirty="0"/>
              <a:t>- Introduction</a:t>
            </a:r>
            <a:br>
              <a:rPr lang="en-US" dirty="0"/>
            </a:br>
            <a:r>
              <a:rPr lang="en-US" dirty="0"/>
              <a:t>- Methods you used for your research</a:t>
            </a:r>
            <a:br>
              <a:rPr lang="en-US" dirty="0"/>
            </a:br>
            <a:r>
              <a:rPr lang="en-US" dirty="0"/>
              <a:t>- Results</a:t>
            </a:r>
            <a:br>
              <a:rPr lang="en-US" dirty="0"/>
            </a:br>
            <a:r>
              <a:rPr lang="en-US" dirty="0"/>
              <a:t>- Conclusions</a:t>
            </a:r>
            <a:br>
              <a:rPr lang="en-US" dirty="0"/>
            </a:br>
            <a:r>
              <a:rPr lang="en-US" dirty="0"/>
              <a:t>- Graphs/Images/Tables/Any additional important information</a:t>
            </a:r>
            <a:br>
              <a:rPr lang="en-US" dirty="0"/>
            </a:br>
            <a:r>
              <a:rPr lang="en-US" dirty="0"/>
              <a:t>- References and Acknowledgements</a:t>
            </a:r>
          </a:p>
          <a:p>
            <a:pPr lvl="1"/>
            <a:endParaRPr lang="en-US" sz="1500" dirty="0"/>
          </a:p>
        </p:txBody>
      </p:sp>
    </p:spTree>
    <p:extLst>
      <p:ext uri="{BB962C8B-B14F-4D97-AF65-F5344CB8AC3E}">
        <p14:creationId xmlns:p14="http://schemas.microsoft.com/office/powerpoint/2010/main" val="242681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4801-F7F5-BE31-8B9B-F8CDC6A50523}"/>
              </a:ext>
            </a:extLst>
          </p:cNvPr>
          <p:cNvSpPr>
            <a:spLocks noGrp="1"/>
          </p:cNvSpPr>
          <p:nvPr>
            <p:ph type="title"/>
          </p:nvPr>
        </p:nvSpPr>
        <p:spPr>
          <a:xfrm>
            <a:off x="640080" y="325369"/>
            <a:ext cx="4368602" cy="1956841"/>
          </a:xfrm>
        </p:spPr>
        <p:txBody>
          <a:bodyPr anchor="b">
            <a:normAutofit/>
          </a:bodyPr>
          <a:lstStyle/>
          <a:p>
            <a:r>
              <a:rPr lang="en-US" sz="4200"/>
              <a:t>Let’s Get Practical – Here’s what We Do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08E2EC-3989-54AD-0DA9-DC2D9E56AE26}"/>
              </a:ext>
            </a:extLst>
          </p:cNvPr>
          <p:cNvSpPr>
            <a:spLocks noGrp="1"/>
          </p:cNvSpPr>
          <p:nvPr>
            <p:ph idx="1"/>
          </p:nvPr>
        </p:nvSpPr>
        <p:spPr>
          <a:xfrm>
            <a:off x="640080" y="2872899"/>
            <a:ext cx="4243589" cy="3320668"/>
          </a:xfrm>
        </p:spPr>
        <p:txBody>
          <a:bodyPr>
            <a:noAutofit/>
          </a:bodyPr>
          <a:lstStyle/>
          <a:p>
            <a:r>
              <a:rPr lang="en-US" sz="2400" dirty="0"/>
              <a:t>LCHI Courses</a:t>
            </a:r>
          </a:p>
          <a:p>
            <a:pPr lvl="1"/>
            <a:r>
              <a:rPr lang="en-US" dirty="0"/>
              <a:t>Excel Review:  IPPS Data presentation</a:t>
            </a:r>
          </a:p>
          <a:p>
            <a:pPr lvl="1"/>
            <a:r>
              <a:rPr lang="en-US" dirty="0"/>
              <a:t>Data Clean-up</a:t>
            </a:r>
          </a:p>
          <a:p>
            <a:pPr lvl="1"/>
            <a:r>
              <a:rPr lang="en-US" dirty="0"/>
              <a:t>SQL Assignment</a:t>
            </a:r>
          </a:p>
          <a:p>
            <a:pPr lvl="1"/>
            <a:r>
              <a:rPr lang="en-US" dirty="0"/>
              <a:t>Calculating Descriptive Statistics</a:t>
            </a:r>
          </a:p>
          <a:p>
            <a:pPr lvl="1"/>
            <a:r>
              <a:rPr lang="en-US" dirty="0"/>
              <a:t>Bad Graphs</a:t>
            </a:r>
          </a:p>
          <a:p>
            <a:pPr lvl="1"/>
            <a:r>
              <a:rPr lang="en-US" dirty="0"/>
              <a:t>Tableau – several projects increasingly difficult</a:t>
            </a:r>
          </a:p>
        </p:txBody>
      </p:sp>
      <p:pic>
        <p:nvPicPr>
          <p:cNvPr id="5" name="Picture 4" descr="Magnifying glass showing decling performance">
            <a:extLst>
              <a:ext uri="{FF2B5EF4-FFF2-40B4-BE49-F238E27FC236}">
                <a16:creationId xmlns:a16="http://schemas.microsoft.com/office/drawing/2014/main" id="{1839D614-4AD2-789E-E477-FBCEC35CA289}"/>
              </a:ext>
            </a:extLst>
          </p:cNvPr>
          <p:cNvPicPr>
            <a:picLocks noChangeAspect="1"/>
          </p:cNvPicPr>
          <p:nvPr/>
        </p:nvPicPr>
        <p:blipFill rotWithShape="1">
          <a:blip r:embed="rId2"/>
          <a:srcRect l="55" r="329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207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EB1F6B-59AA-024D-9AD7-3D585A6E525E}"/>
              </a:ext>
            </a:extLst>
          </p:cNvPr>
          <p:cNvSpPr>
            <a:spLocks noGrp="1"/>
          </p:cNvSpPr>
          <p:nvPr>
            <p:ph type="title"/>
          </p:nvPr>
        </p:nvSpPr>
        <p:spPr/>
        <p:txBody>
          <a:bodyPr/>
          <a:lstStyle/>
          <a:p>
            <a:r>
              <a:rPr lang="en-US" dirty="0"/>
              <a:t>Let’s Hear from You</a:t>
            </a:r>
          </a:p>
        </p:txBody>
      </p:sp>
      <p:sp>
        <p:nvSpPr>
          <p:cNvPr id="9" name="Text Placeholder 8">
            <a:extLst>
              <a:ext uri="{FF2B5EF4-FFF2-40B4-BE49-F238E27FC236}">
                <a16:creationId xmlns:a16="http://schemas.microsoft.com/office/drawing/2014/main" id="{DDFE57C2-A330-C6BE-6C98-B67217491B88}"/>
              </a:ext>
            </a:extLst>
          </p:cNvPr>
          <p:cNvSpPr>
            <a:spLocks noGrp="1"/>
          </p:cNvSpPr>
          <p:nvPr>
            <p:ph type="body" idx="1"/>
          </p:nvPr>
        </p:nvSpPr>
        <p:spPr/>
        <p:txBody>
          <a:bodyPr>
            <a:normAutofit/>
          </a:bodyPr>
          <a:lstStyle/>
          <a:p>
            <a:endParaRPr lang="en-US" sz="2800" b="0" dirty="0"/>
          </a:p>
        </p:txBody>
      </p:sp>
      <p:sp>
        <p:nvSpPr>
          <p:cNvPr id="8" name="Content Placeholder 7">
            <a:extLst>
              <a:ext uri="{FF2B5EF4-FFF2-40B4-BE49-F238E27FC236}">
                <a16:creationId xmlns:a16="http://schemas.microsoft.com/office/drawing/2014/main" id="{70C2C617-E07D-784F-669D-16DADC9884A3}"/>
              </a:ext>
            </a:extLst>
          </p:cNvPr>
          <p:cNvSpPr>
            <a:spLocks noGrp="1"/>
          </p:cNvSpPr>
          <p:nvPr>
            <p:ph sz="half" idx="2"/>
          </p:nvPr>
        </p:nvSpPr>
        <p:spPr/>
        <p:txBody>
          <a:bodyPr/>
          <a:lstStyle/>
          <a:p>
            <a:r>
              <a:rPr lang="en-US" sz="3600" dirty="0"/>
              <a:t>Project ideas?</a:t>
            </a:r>
          </a:p>
          <a:p>
            <a:r>
              <a:rPr lang="en-US" sz="3600" dirty="0"/>
              <a:t>Games?</a:t>
            </a:r>
          </a:p>
          <a:p>
            <a:r>
              <a:rPr lang="en-US" sz="3600" dirty="0"/>
              <a:t>Management Internship Sites</a:t>
            </a:r>
          </a:p>
          <a:p>
            <a:r>
              <a:rPr lang="en-US" sz="3600" dirty="0"/>
              <a:t>External Supervision</a:t>
            </a:r>
          </a:p>
          <a:p>
            <a:pPr marL="0" indent="0">
              <a:buNone/>
            </a:pPr>
            <a:endParaRPr lang="en-US" dirty="0"/>
          </a:p>
        </p:txBody>
      </p:sp>
      <p:sp>
        <p:nvSpPr>
          <p:cNvPr id="10" name="Text Placeholder 9">
            <a:extLst>
              <a:ext uri="{FF2B5EF4-FFF2-40B4-BE49-F238E27FC236}">
                <a16:creationId xmlns:a16="http://schemas.microsoft.com/office/drawing/2014/main" id="{4B8CADF5-2DE5-61F0-9926-0224BF3A87DF}"/>
              </a:ext>
            </a:extLst>
          </p:cNvPr>
          <p:cNvSpPr>
            <a:spLocks noGrp="1"/>
          </p:cNvSpPr>
          <p:nvPr>
            <p:ph type="body" sz="quarter" idx="3"/>
          </p:nvPr>
        </p:nvSpPr>
        <p:spPr/>
        <p:txBody>
          <a:bodyPr>
            <a:normAutofit/>
          </a:bodyPr>
          <a:lstStyle/>
          <a:p>
            <a:r>
              <a:rPr lang="en-US" sz="2800" b="0" dirty="0"/>
              <a:t>What are Your Concerns?</a:t>
            </a:r>
          </a:p>
        </p:txBody>
      </p:sp>
      <p:pic>
        <p:nvPicPr>
          <p:cNvPr id="13" name="Content Placeholder 12" descr="A dog with a hand on its head&#10;&#10;Description automatically generated">
            <a:extLst>
              <a:ext uri="{FF2B5EF4-FFF2-40B4-BE49-F238E27FC236}">
                <a16:creationId xmlns:a16="http://schemas.microsoft.com/office/drawing/2014/main" id="{13E926FF-E7FE-BCE5-CE83-704EF7BDD48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67055" y="2937164"/>
            <a:ext cx="4590471" cy="2983345"/>
          </a:xfrm>
        </p:spPr>
      </p:pic>
    </p:spTree>
    <p:extLst>
      <p:ext uri="{BB962C8B-B14F-4D97-AF65-F5344CB8AC3E}">
        <p14:creationId xmlns:p14="http://schemas.microsoft.com/office/powerpoint/2010/main" val="250647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0DC47-20AC-7FDD-3527-FC8C7E6EE78F}"/>
              </a:ext>
            </a:extLst>
          </p:cNvPr>
          <p:cNvSpPr>
            <a:spLocks noGrp="1"/>
          </p:cNvSpPr>
          <p:nvPr>
            <p:ph type="title"/>
          </p:nvPr>
        </p:nvSpPr>
        <p:spPr>
          <a:xfrm>
            <a:off x="761803" y="350196"/>
            <a:ext cx="4646904" cy="1624520"/>
          </a:xfrm>
        </p:spPr>
        <p:txBody>
          <a:bodyPr anchor="ctr">
            <a:normAutofit/>
          </a:bodyPr>
          <a:lstStyle/>
          <a:p>
            <a:r>
              <a:rPr lang="en-US" sz="3700"/>
              <a:t>Standard 23 – Experiential Learning and Assessment</a:t>
            </a:r>
          </a:p>
        </p:txBody>
      </p:sp>
      <p:sp>
        <p:nvSpPr>
          <p:cNvPr id="29" name="Content Placeholder 2">
            <a:extLst>
              <a:ext uri="{FF2B5EF4-FFF2-40B4-BE49-F238E27FC236}">
                <a16:creationId xmlns:a16="http://schemas.microsoft.com/office/drawing/2014/main" id="{1AE234ED-1910-7EC0-5046-041D4327F952}"/>
              </a:ext>
            </a:extLst>
          </p:cNvPr>
          <p:cNvSpPr>
            <a:spLocks noGrp="1"/>
          </p:cNvSpPr>
          <p:nvPr>
            <p:ph idx="1"/>
          </p:nvPr>
        </p:nvSpPr>
        <p:spPr>
          <a:xfrm>
            <a:off x="761802" y="2743200"/>
            <a:ext cx="4646905" cy="3613149"/>
          </a:xfrm>
        </p:spPr>
        <p:txBody>
          <a:bodyPr anchor="ctr">
            <a:normAutofit/>
          </a:bodyPr>
          <a:lstStyle/>
          <a:p>
            <a:pPr marL="0" indent="0">
              <a:buNone/>
            </a:pPr>
            <a:r>
              <a:rPr lang="en-US" sz="1600"/>
              <a:t>Program must integrate authentic experiential learning opportunities beginning within the first year of the program to allow the students to practice and demonstrate the competencies</a:t>
            </a:r>
          </a:p>
          <a:p>
            <a:pPr marL="0" indent="0">
              <a:buNone/>
            </a:pPr>
            <a:endParaRPr lang="en-US" sz="1600"/>
          </a:p>
          <a:p>
            <a:pPr marL="0" indent="0">
              <a:buNone/>
            </a:pPr>
            <a:r>
              <a:rPr lang="en-US" sz="1600"/>
              <a:t>First year authentic experiential learning experiences can be supervised and assessed by the program or external professionals</a:t>
            </a:r>
          </a:p>
          <a:p>
            <a:pPr marL="0" indent="0">
              <a:buNone/>
            </a:pPr>
            <a:endParaRPr lang="en-US" sz="1600"/>
          </a:p>
          <a:p>
            <a:pPr marL="0" indent="0">
              <a:buNone/>
            </a:pPr>
            <a:r>
              <a:rPr lang="en-US" sz="1600"/>
              <a:t>Prior to the completion of the program, the student must particiate in experiential learning outside the classroom supervise by an external professional</a:t>
            </a:r>
          </a:p>
        </p:txBody>
      </p:sp>
      <p:pic>
        <p:nvPicPr>
          <p:cNvPr id="5" name="Picture 4" descr="Glasses on top of a book">
            <a:extLst>
              <a:ext uri="{FF2B5EF4-FFF2-40B4-BE49-F238E27FC236}">
                <a16:creationId xmlns:a16="http://schemas.microsoft.com/office/drawing/2014/main" id="{494396DF-2585-515E-57BD-93A11C4D6CF0}"/>
              </a:ext>
            </a:extLst>
          </p:cNvPr>
          <p:cNvPicPr>
            <a:picLocks noChangeAspect="1"/>
          </p:cNvPicPr>
          <p:nvPr/>
        </p:nvPicPr>
        <p:blipFill rotWithShape="1">
          <a:blip r:embed="rId2"/>
          <a:srcRect l="7856" r="33188" b="-1"/>
          <a:stretch/>
        </p:blipFill>
        <p:spPr>
          <a:xfrm>
            <a:off x="6096000" y="1"/>
            <a:ext cx="6102825" cy="6858000"/>
          </a:xfrm>
          <a:prstGeom prst="rect">
            <a:avLst/>
          </a:prstGeom>
        </p:spPr>
      </p:pic>
    </p:spTree>
    <p:extLst>
      <p:ext uri="{BB962C8B-B14F-4D97-AF65-F5344CB8AC3E}">
        <p14:creationId xmlns:p14="http://schemas.microsoft.com/office/powerpoint/2010/main" val="38162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5DB71-3C8D-BB7D-85BE-6C51D997C3FE}"/>
              </a:ext>
            </a:extLst>
          </p:cNvPr>
          <p:cNvSpPr>
            <a:spLocks noGrp="1"/>
          </p:cNvSpPr>
          <p:nvPr>
            <p:ph type="title"/>
          </p:nvPr>
        </p:nvSpPr>
        <p:spPr>
          <a:xfrm>
            <a:off x="686834" y="1153572"/>
            <a:ext cx="3200400" cy="4461163"/>
          </a:xfrm>
        </p:spPr>
        <p:txBody>
          <a:bodyPr>
            <a:normAutofit/>
          </a:bodyPr>
          <a:lstStyle/>
          <a:p>
            <a:r>
              <a:rPr lang="en-US">
                <a:solidFill>
                  <a:srgbClr val="FFFFFF"/>
                </a:solidFill>
              </a:rPr>
              <a:t>Authentic and Experiential Learning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226E56C7-4F67-BCF5-C2D5-473F80711685}"/>
              </a:ext>
            </a:extLst>
          </p:cNvPr>
          <p:cNvSpPr>
            <a:spLocks noGrp="1"/>
          </p:cNvSpPr>
          <p:nvPr>
            <p:ph idx="1"/>
          </p:nvPr>
        </p:nvSpPr>
        <p:spPr>
          <a:xfrm>
            <a:off x="4447308" y="591344"/>
            <a:ext cx="6906491" cy="5585619"/>
          </a:xfrm>
        </p:spPr>
        <p:txBody>
          <a:bodyPr anchor="ctr">
            <a:normAutofit/>
          </a:bodyPr>
          <a:lstStyle/>
          <a:p>
            <a:r>
              <a:rPr lang="en-US" dirty="0"/>
              <a:t>In education, the term authentic learning refers to a wide variety of educational and instructional techniques focused on connecting what students are taught in school to real-world issues, problems, and applications. </a:t>
            </a:r>
          </a:p>
          <a:p>
            <a:r>
              <a:rPr lang="en-US" dirty="0"/>
              <a:t>Authentic Learning describes learning activities that are either carried out in real-world context or have high transfer to a real-world setting. </a:t>
            </a:r>
          </a:p>
          <a:p>
            <a:r>
              <a:rPr lang="en-US" dirty="0"/>
              <a:t>Authentic learning tasks teach students </a:t>
            </a:r>
            <a:r>
              <a:rPr lang="en-US" i="1" dirty="0"/>
              <a:t>how to think</a:t>
            </a:r>
            <a:r>
              <a:rPr lang="en-US" dirty="0"/>
              <a:t> like a member of their discipline</a:t>
            </a:r>
          </a:p>
        </p:txBody>
      </p:sp>
    </p:spTree>
    <p:extLst>
      <p:ext uri="{BB962C8B-B14F-4D97-AF65-F5344CB8AC3E}">
        <p14:creationId xmlns:p14="http://schemas.microsoft.com/office/powerpoint/2010/main" val="399707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9F6EE4F-E37D-7AE3-90D6-B388855E1D97}"/>
              </a:ext>
            </a:extLst>
          </p:cNvPr>
          <p:cNvSpPr>
            <a:spLocks noGrp="1"/>
          </p:cNvSpPr>
          <p:nvPr>
            <p:ph type="title"/>
          </p:nvPr>
        </p:nvSpPr>
        <p:spPr>
          <a:xfrm>
            <a:off x="1188069" y="381935"/>
            <a:ext cx="4008583" cy="5974414"/>
          </a:xfrm>
        </p:spPr>
        <p:txBody>
          <a:bodyPr anchor="ctr">
            <a:normAutofit/>
          </a:bodyPr>
          <a:lstStyle/>
          <a:p>
            <a:r>
              <a:rPr lang="en-US" sz="6200">
                <a:solidFill>
                  <a:srgbClr val="FFFFFF"/>
                </a:solidFill>
              </a:rPr>
              <a:t>Authentic and Experiential Learning</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9B5383E-91A0-6203-AD7D-0F038AF2B141}"/>
              </a:ext>
            </a:extLst>
          </p:cNvPr>
          <p:cNvSpPr>
            <a:spLocks noGrp="1"/>
          </p:cNvSpPr>
          <p:nvPr>
            <p:ph idx="1"/>
          </p:nvPr>
        </p:nvSpPr>
        <p:spPr>
          <a:xfrm>
            <a:off x="6297233" y="518400"/>
            <a:ext cx="4771607" cy="5837949"/>
          </a:xfrm>
        </p:spPr>
        <p:txBody>
          <a:bodyPr anchor="ctr">
            <a:normAutofit/>
          </a:bodyPr>
          <a:lstStyle/>
          <a:p>
            <a:r>
              <a:rPr lang="en-US" sz="3600" dirty="0">
                <a:solidFill>
                  <a:schemeClr val="tx1">
                    <a:alpha val="80000"/>
                  </a:schemeClr>
                </a:solidFill>
              </a:rPr>
              <a:t>Fieldwork and work-study placements for course credit are considered the most extreme examples of authentic learning experiences, as students are literally learning on-the-job rather than attending a class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75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6CCE671-7C80-26BF-B8A3-F70313EA8F67}"/>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Authentic and Experiential Learning</a:t>
            </a:r>
          </a:p>
        </p:txBody>
      </p:sp>
      <p:graphicFrame>
        <p:nvGraphicFramePr>
          <p:cNvPr id="5" name="Content Placeholder 2">
            <a:extLst>
              <a:ext uri="{FF2B5EF4-FFF2-40B4-BE49-F238E27FC236}">
                <a16:creationId xmlns:a16="http://schemas.microsoft.com/office/drawing/2014/main" id="{011BFBC0-33BE-9878-314C-B115455D8290}"/>
              </a:ext>
            </a:extLst>
          </p:cNvPr>
          <p:cNvGraphicFramePr>
            <a:graphicFrameLocks noGrp="1"/>
          </p:cNvGraphicFramePr>
          <p:nvPr>
            <p:ph idx="1"/>
            <p:extLst>
              <p:ext uri="{D42A27DB-BD31-4B8C-83A1-F6EECF244321}">
                <p14:modId xmlns:p14="http://schemas.microsoft.com/office/powerpoint/2010/main" val="403409674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28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F384-140A-A3A2-2D6D-1EE30D11426B}"/>
              </a:ext>
            </a:extLst>
          </p:cNvPr>
          <p:cNvSpPr>
            <a:spLocks noGrp="1"/>
          </p:cNvSpPr>
          <p:nvPr>
            <p:ph type="title"/>
          </p:nvPr>
        </p:nvSpPr>
        <p:spPr/>
        <p:txBody>
          <a:bodyPr/>
          <a:lstStyle/>
          <a:p>
            <a:r>
              <a:rPr lang="en-US" dirty="0"/>
              <a:t>Five Standards for Authentic Learning</a:t>
            </a:r>
          </a:p>
        </p:txBody>
      </p:sp>
      <p:sp>
        <p:nvSpPr>
          <p:cNvPr id="3" name="Content Placeholder 2">
            <a:extLst>
              <a:ext uri="{FF2B5EF4-FFF2-40B4-BE49-F238E27FC236}">
                <a16:creationId xmlns:a16="http://schemas.microsoft.com/office/drawing/2014/main" id="{FDED2DCB-4BB8-B1A3-E084-D7C2CB98827E}"/>
              </a:ext>
            </a:extLst>
          </p:cNvPr>
          <p:cNvSpPr>
            <a:spLocks noGrp="1"/>
          </p:cNvSpPr>
          <p:nvPr>
            <p:ph idx="1"/>
          </p:nvPr>
        </p:nvSpPr>
        <p:spPr/>
        <p:txBody>
          <a:bodyPr>
            <a:normAutofit/>
          </a:bodyPr>
          <a:lstStyle/>
          <a:p>
            <a:r>
              <a:rPr lang="en-US" sz="4000" dirty="0"/>
              <a:t>Higher-level thinking</a:t>
            </a:r>
          </a:p>
          <a:p>
            <a:r>
              <a:rPr lang="en-US" sz="4000" dirty="0"/>
              <a:t>Depth of Knowledge</a:t>
            </a:r>
          </a:p>
          <a:p>
            <a:r>
              <a:rPr lang="en-US" sz="4000" dirty="0"/>
              <a:t>Connectedness to the world beyond the classroom</a:t>
            </a:r>
          </a:p>
          <a:p>
            <a:r>
              <a:rPr lang="en-US" sz="4000" dirty="0"/>
              <a:t>Substantive conversations</a:t>
            </a:r>
          </a:p>
          <a:p>
            <a:r>
              <a:rPr lang="en-US" sz="4000" dirty="0"/>
              <a:t>Social support for student achievement</a:t>
            </a:r>
          </a:p>
          <a:p>
            <a:endParaRPr lang="en-US" dirty="0"/>
          </a:p>
        </p:txBody>
      </p:sp>
    </p:spTree>
    <p:extLst>
      <p:ext uri="{BB962C8B-B14F-4D97-AF65-F5344CB8AC3E}">
        <p14:creationId xmlns:p14="http://schemas.microsoft.com/office/powerpoint/2010/main" val="271289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EA5E-892B-F5EE-CF81-E7DA185AE85A}"/>
              </a:ext>
            </a:extLst>
          </p:cNvPr>
          <p:cNvSpPr>
            <a:spLocks noGrp="1"/>
          </p:cNvSpPr>
          <p:nvPr>
            <p:ph type="title"/>
          </p:nvPr>
        </p:nvSpPr>
        <p:spPr/>
        <p:txBody>
          <a:bodyPr/>
          <a:lstStyle/>
          <a:p>
            <a:r>
              <a:rPr lang="en-US" b="1" dirty="0"/>
              <a:t>Sharing/Reflecting “What Happened?”</a:t>
            </a:r>
            <a:br>
              <a:rPr lang="en-US" b="1" dirty="0"/>
            </a:br>
            <a:endParaRPr lang="en-US" dirty="0"/>
          </a:p>
        </p:txBody>
      </p:sp>
      <p:sp>
        <p:nvSpPr>
          <p:cNvPr id="3" name="Content Placeholder 2">
            <a:extLst>
              <a:ext uri="{FF2B5EF4-FFF2-40B4-BE49-F238E27FC236}">
                <a16:creationId xmlns:a16="http://schemas.microsoft.com/office/drawing/2014/main" id="{DCA0D93A-4D9C-8059-F847-255D08925590}"/>
              </a:ext>
            </a:extLst>
          </p:cNvPr>
          <p:cNvSpPr>
            <a:spLocks noGrp="1"/>
          </p:cNvSpPr>
          <p:nvPr>
            <p:ph idx="1"/>
          </p:nvPr>
        </p:nvSpPr>
        <p:spPr/>
        <p:txBody>
          <a:bodyPr/>
          <a:lstStyle/>
          <a:p>
            <a:r>
              <a:rPr lang="en-US" sz="3200" dirty="0"/>
              <a:t>Students will share the results, reactions and observations with their peers</a:t>
            </a:r>
          </a:p>
          <a:p>
            <a:r>
              <a:rPr lang="en-US" sz="3200" dirty="0"/>
              <a:t>Students will also get other peers to talk about their own experience, share their reactions and observations and discuss feelings generated by the experience</a:t>
            </a:r>
          </a:p>
          <a:p>
            <a:r>
              <a:rPr lang="en-US" sz="3200" dirty="0"/>
              <a:t>The sharing equates to reflecting on what they discovered and relating it to past experiences which can be used for future use</a:t>
            </a:r>
          </a:p>
          <a:p>
            <a:pPr marL="0" indent="0">
              <a:buNone/>
            </a:pPr>
            <a:endParaRPr lang="en-US" dirty="0"/>
          </a:p>
        </p:txBody>
      </p:sp>
    </p:spTree>
    <p:extLst>
      <p:ext uri="{BB962C8B-B14F-4D97-AF65-F5344CB8AC3E}">
        <p14:creationId xmlns:p14="http://schemas.microsoft.com/office/powerpoint/2010/main" val="14415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C4E53-0B75-97CF-448A-D780B46B17F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Kolb’s Experiential Learning Cycle</a:t>
            </a:r>
          </a:p>
        </p:txBody>
      </p:sp>
      <p:sp>
        <p:nvSpPr>
          <p:cNvPr id="9" name="Content Placeholder 8">
            <a:extLst>
              <a:ext uri="{FF2B5EF4-FFF2-40B4-BE49-F238E27FC236}">
                <a16:creationId xmlns:a16="http://schemas.microsoft.com/office/drawing/2014/main" id="{441B5840-5789-9667-5534-D03C999CBC7F}"/>
              </a:ext>
            </a:extLst>
          </p:cNvPr>
          <p:cNvSpPr>
            <a:spLocks noGrp="1"/>
          </p:cNvSpPr>
          <p:nvPr>
            <p:ph idx="1"/>
          </p:nvPr>
        </p:nvSpPr>
        <p:spPr>
          <a:xfrm>
            <a:off x="4581727" y="649480"/>
            <a:ext cx="3025303" cy="5546047"/>
          </a:xfrm>
        </p:spPr>
        <p:txBody>
          <a:bodyPr anchor="ctr">
            <a:normAutofit/>
          </a:bodyPr>
          <a:lstStyle/>
          <a:p>
            <a:endParaRPr lang="en-US" sz="2000"/>
          </a:p>
        </p:txBody>
      </p:sp>
      <p:pic>
        <p:nvPicPr>
          <p:cNvPr id="5" name="Content Placeholder 4" descr="A diagram of different stages of development&#10;&#10;Description automatically generated">
            <a:extLst>
              <a:ext uri="{FF2B5EF4-FFF2-40B4-BE49-F238E27FC236}">
                <a16:creationId xmlns:a16="http://schemas.microsoft.com/office/drawing/2014/main" id="{43D85384-ED1C-C6FC-AF62-B6FCD699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769" y="10138"/>
            <a:ext cx="6508509" cy="6707185"/>
          </a:xfrm>
          <a:prstGeom prst="rect">
            <a:avLst/>
          </a:prstGeom>
        </p:spPr>
      </p:pic>
    </p:spTree>
    <p:extLst>
      <p:ext uri="{BB962C8B-B14F-4D97-AF65-F5344CB8AC3E}">
        <p14:creationId xmlns:p14="http://schemas.microsoft.com/office/powerpoint/2010/main" val="28630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0A22-286B-AA2B-9F08-8C041ECB208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Let’s Get Practical – Here’s what We Do </a:t>
            </a:r>
          </a:p>
        </p:txBody>
      </p:sp>
      <p:sp>
        <p:nvSpPr>
          <p:cNvPr id="3" name="Content Placeholder 2">
            <a:extLst>
              <a:ext uri="{FF2B5EF4-FFF2-40B4-BE49-F238E27FC236}">
                <a16:creationId xmlns:a16="http://schemas.microsoft.com/office/drawing/2014/main" id="{A974AD03-2484-4ED8-3A48-816021DFF70D}"/>
              </a:ext>
            </a:extLst>
          </p:cNvPr>
          <p:cNvSpPr>
            <a:spLocks noGrp="1"/>
          </p:cNvSpPr>
          <p:nvPr>
            <p:ph idx="1"/>
          </p:nvPr>
        </p:nvSpPr>
        <p:spPr>
          <a:xfrm>
            <a:off x="4810259" y="649480"/>
            <a:ext cx="6555347" cy="5546047"/>
          </a:xfrm>
        </p:spPr>
        <p:txBody>
          <a:bodyPr anchor="ctr">
            <a:normAutofit/>
          </a:bodyPr>
          <a:lstStyle/>
          <a:p>
            <a:r>
              <a:rPr lang="en-US" sz="2000"/>
              <a:t>HIM 200: (sophomore year)</a:t>
            </a:r>
          </a:p>
          <a:p>
            <a:pPr lvl="1"/>
            <a:r>
              <a:rPr lang="en-US" sz="2000"/>
              <a:t>Monitoring federal legislation – students will research issues of the Federal Register and select a health information proposed regulation or healthcare proposed regulation. They will summarize the information and develop comments regarding the legislation</a:t>
            </a:r>
          </a:p>
          <a:p>
            <a:r>
              <a:rPr lang="en-US" sz="2000"/>
              <a:t>HIM 323: HIM I Lab (junior year)</a:t>
            </a:r>
          </a:p>
          <a:p>
            <a:pPr lvl="1"/>
            <a:r>
              <a:rPr lang="en-US" sz="2000"/>
              <a:t>Healthcare facility project – external professional</a:t>
            </a:r>
          </a:p>
          <a:p>
            <a:pPr lvl="1"/>
            <a:r>
              <a:rPr lang="en-US" sz="2000"/>
              <a:t>Legal assignments:</a:t>
            </a:r>
          </a:p>
          <a:p>
            <a:pPr lvl="2"/>
            <a:r>
              <a:rPr lang="en-US" dirty="0"/>
              <a:t>Legal Terminology I (5.16)</a:t>
            </a:r>
          </a:p>
          <a:p>
            <a:pPr lvl="2"/>
            <a:r>
              <a:rPr lang="en-US" dirty="0"/>
              <a:t>Legal Document Conundrum (5.19)</a:t>
            </a:r>
          </a:p>
          <a:p>
            <a:pPr lvl="2"/>
            <a:r>
              <a:rPr lang="en-US" dirty="0"/>
              <a:t>Legal Health Record Maintenance (5.20)</a:t>
            </a:r>
          </a:p>
          <a:p>
            <a:pPr lvl="2"/>
            <a:r>
              <a:rPr lang="en-US" dirty="0"/>
              <a:t>Legal Terminology II (5.21)</a:t>
            </a:r>
          </a:p>
          <a:p>
            <a:pPr lvl="2"/>
            <a:r>
              <a:rPr lang="en-US" dirty="0"/>
              <a:t>Legal Terminology III (5.24)</a:t>
            </a:r>
          </a:p>
          <a:p>
            <a:pPr lvl="2"/>
            <a:r>
              <a:rPr lang="en-US" dirty="0"/>
              <a:t>Alteration of Patient Record</a:t>
            </a:r>
          </a:p>
          <a:p>
            <a:pPr lvl="1"/>
            <a:endParaRPr lang="en-US" sz="2000"/>
          </a:p>
        </p:txBody>
      </p:sp>
    </p:spTree>
    <p:extLst>
      <p:ext uri="{BB962C8B-B14F-4D97-AF65-F5344CB8AC3E}">
        <p14:creationId xmlns:p14="http://schemas.microsoft.com/office/powerpoint/2010/main" val="322787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2643</Words>
  <Application>Microsoft Office PowerPoint</Application>
  <PresentationFormat>Widescreen</PresentationFormat>
  <Paragraphs>201</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Calibri Light</vt:lpstr>
      <vt:lpstr>Times New Roman</vt:lpstr>
      <vt:lpstr>Office Theme</vt:lpstr>
      <vt:lpstr>Authentic/Experiential Learning</vt:lpstr>
      <vt:lpstr>Standard 23 – Experiential Learning and Assessment</vt:lpstr>
      <vt:lpstr>Authentic and Experiential Learning</vt:lpstr>
      <vt:lpstr>Authentic and Experiential Learning</vt:lpstr>
      <vt:lpstr>Authentic and Experiential Learning</vt:lpstr>
      <vt:lpstr>Five Standards for Authentic Learning</vt:lpstr>
      <vt:lpstr>Sharing/Reflecting “What Happened?” </vt:lpstr>
      <vt:lpstr>Kolb’s Experiential Learning Cycle</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Get Practical – Here’s what We Do </vt:lpstr>
      <vt:lpstr>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C Hazelwood</dc:creator>
  <cp:lastModifiedBy>Anita C Hazelwood</cp:lastModifiedBy>
  <cp:revision>13</cp:revision>
  <dcterms:created xsi:type="dcterms:W3CDTF">2024-02-04T00:59:02Z</dcterms:created>
  <dcterms:modified xsi:type="dcterms:W3CDTF">2024-02-17T01:06:57Z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2024-02-05T17:55:09Z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eacb6226-06f4-4a2f-a827-568444af48ec</vt:lpwstr>
  </property>
  <property fmtid="{D5CDD505-2E9C-101B-9397-08002B2CF9AE}" pid="8" name="MSIP_Label_638202f9-8d41-4950-b014-f183e397b746_ContentBits">
    <vt:lpwstr>0</vt:lpwstr>
  </property>
</Properties>
</file>